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30"/>
  </p:notesMasterIdLst>
  <p:handoutMasterIdLst>
    <p:handoutMasterId r:id="rId31"/>
  </p:handoutMasterIdLst>
  <p:sldIdLst>
    <p:sldId id="421" r:id="rId2"/>
    <p:sldId id="999" r:id="rId3"/>
    <p:sldId id="1002" r:id="rId4"/>
    <p:sldId id="1001" r:id="rId5"/>
    <p:sldId id="1003" r:id="rId6"/>
    <p:sldId id="1005" r:id="rId7"/>
    <p:sldId id="1007" r:id="rId8"/>
    <p:sldId id="1000" r:id="rId9"/>
    <p:sldId id="1006" r:id="rId10"/>
    <p:sldId id="1004" r:id="rId11"/>
    <p:sldId id="664" r:id="rId12"/>
    <p:sldId id="1017" r:id="rId13"/>
    <p:sldId id="1053" r:id="rId14"/>
    <p:sldId id="1052" r:id="rId15"/>
    <p:sldId id="1051" r:id="rId16"/>
    <p:sldId id="1049" r:id="rId17"/>
    <p:sldId id="1050" r:id="rId18"/>
    <p:sldId id="1024" r:id="rId19"/>
    <p:sldId id="1023" r:id="rId20"/>
    <p:sldId id="1025" r:id="rId21"/>
    <p:sldId id="1026" r:id="rId22"/>
    <p:sldId id="1027" r:id="rId23"/>
    <p:sldId id="1028" r:id="rId24"/>
    <p:sldId id="1029" r:id="rId25"/>
    <p:sldId id="1031" r:id="rId26"/>
    <p:sldId id="1030" r:id="rId27"/>
    <p:sldId id="1032" r:id="rId28"/>
    <p:sldId id="1033" r:id="rId29"/>
  </p:sldIdLst>
  <p:sldSz cx="9144000" cy="6858000" type="overhead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6600"/>
    <a:srgbClr val="E9EE12"/>
    <a:srgbClr val="FFFF00"/>
    <a:srgbClr val="003399"/>
    <a:srgbClr val="336699"/>
    <a:srgbClr val="008080"/>
    <a:srgbClr val="FF993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3" autoAdjust="0"/>
    <p:restoredTop sz="86620" autoAdjust="0"/>
  </p:normalViewPr>
  <p:slideViewPr>
    <p:cSldViewPr>
      <p:cViewPr varScale="1">
        <p:scale>
          <a:sx n="88" d="100"/>
          <a:sy n="88" d="100"/>
        </p:scale>
        <p:origin x="156" y="96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1716" y="-85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5" Type="http://schemas.openxmlformats.org/officeDocument/2006/relationships/slide" Target="slides/slide6.xml"/><Relationship Id="rId10" Type="http://schemas.openxmlformats.org/officeDocument/2006/relationships/slide" Target="slides/slide19.xml"/><Relationship Id="rId4" Type="http://schemas.openxmlformats.org/officeDocument/2006/relationships/slide" Target="slides/slide5.xml"/><Relationship Id="rId9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xmlns="" id="{C29096FF-048A-4172-AC72-8C8D4C963F2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ko-KR" altLang="en-US"/>
              <a:t>나 중 경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xmlns="" id="{171ECB08-F66F-4EA9-8D8C-4F1D96577B6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fld id="{6C6FA6A7-17FF-4418-B9C4-E96BBB94D255}" type="datetime1">
              <a:rPr lang="ko-KR" altLang="en-US"/>
              <a:pPr>
                <a:defRPr/>
              </a:pPr>
              <a:t>2022-09-19</a:t>
            </a:fld>
            <a:endParaRPr lang="ko-KR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xmlns="" id="{4A9C3447-A314-4141-8C71-303A11CA7DF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ko-KR" altLang="en-US"/>
              <a:t>생산.운영관리론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xmlns="" id="{20AC890C-72E8-4293-8896-2F168D0CE31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latin typeface="Times New Roman" panose="02020603050405020304" pitchFamily="18" charset="0"/>
              </a:defRPr>
            </a:lvl1pPr>
          </a:lstStyle>
          <a:p>
            <a:fld id="{3EB7DB27-3492-4B89-9392-AB4FF5F44B73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>
            <a:extLst>
              <a:ext uri="{FF2B5EF4-FFF2-40B4-BE49-F238E27FC236}">
                <a16:creationId xmlns:a16="http://schemas.microsoft.com/office/drawing/2014/main" xmlns="" id="{7A731798-B96E-404B-AB9B-A799E69DA2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76131" name="Rectangle 9">
            <a:extLst>
              <a:ext uri="{FF2B5EF4-FFF2-40B4-BE49-F238E27FC236}">
                <a16:creationId xmlns:a16="http://schemas.microsoft.com/office/drawing/2014/main" xmlns="" id="{4BA134D9-4615-492A-BED6-F8A4DAB3BAE7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xmlns="" id="{ECFB8420-B7EA-439C-B6BB-3EF736F02F4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문자열 유형 편집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xmlns="" id="{ABC769E9-336E-403D-9301-02EDC53B278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fld id="{47872B78-9EF6-47F1-A103-3D4784369AE9}" type="datetime1">
              <a:rPr lang="ko-KR" altLang="en-US"/>
              <a:pPr>
                <a:defRPr/>
              </a:pPr>
              <a:t>2022-09-19</a:t>
            </a:fld>
            <a:endParaRPr lang="ko-KR" altLang="en-US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xmlns="" id="{C2263C9E-835B-4E0A-89D0-CF00D8E6F0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200" b="0">
                <a:latin typeface="Times New Roman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xmlns="" id="{B63ACBCF-228A-4194-9A7B-5B13F50EC2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latin typeface="Times New Roman" panose="02020603050405020304" pitchFamily="18" charset="0"/>
              </a:defRPr>
            </a:lvl1pPr>
          </a:lstStyle>
          <a:p>
            <a:fld id="{D428616D-9857-44E8-A832-9235EF002ED4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277958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슬라이드 이미지 개체 틀 1">
            <a:extLst>
              <a:ext uri="{FF2B5EF4-FFF2-40B4-BE49-F238E27FC236}">
                <a16:creationId xmlns:a16="http://schemas.microsoft.com/office/drawing/2014/main" xmlns="" id="{64D404EE-AAAE-4964-99AD-DB83B6EE7E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7155" name="슬라이드 노트 개체 틀 2">
            <a:extLst>
              <a:ext uri="{FF2B5EF4-FFF2-40B4-BE49-F238E27FC236}">
                <a16:creationId xmlns:a16="http://schemas.microsoft.com/office/drawing/2014/main" xmlns="" id="{89AA4091-583B-4B4D-B2DE-A5F4E163B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>
                <a:latin typeface="Arial" panose="020B0604020202020204" pitchFamily="34" charset="0"/>
              </a:rPr>
              <a:t>http://news.naver.com/main/read.nhn?mode=LPOD&amp;mid=tvh&amp;oid=374&amp;aid=0000034243</a:t>
            </a:r>
          </a:p>
          <a:p>
            <a:r>
              <a:rPr lang="en-US" altLang="ko-KR">
                <a:latin typeface="Arial" panose="020B0604020202020204" pitchFamily="34" charset="0"/>
              </a:rPr>
              <a:t>(</a:t>
            </a:r>
            <a:r>
              <a:rPr lang="en-US" altLang="ko-KR" b="1">
                <a:latin typeface="Arial" panose="020B0604020202020204" pitchFamily="34" charset="0"/>
              </a:rPr>
              <a:t>'</a:t>
            </a:r>
            <a:r>
              <a:rPr lang="ko-KR" altLang="en-US" b="1">
                <a:latin typeface="Arial" panose="020B0604020202020204" pitchFamily="34" charset="0"/>
              </a:rPr>
              <a:t>물류공룡</a:t>
            </a:r>
            <a:r>
              <a:rPr lang="en-US" altLang="ko-KR" b="1">
                <a:latin typeface="Arial" panose="020B0604020202020204" pitchFamily="34" charset="0"/>
              </a:rPr>
              <a:t>' CJ</a:t>
            </a:r>
            <a:r>
              <a:rPr lang="ko-KR" altLang="en-US" b="1">
                <a:latin typeface="Arial" panose="020B0604020202020204" pitchFamily="34" charset="0"/>
              </a:rPr>
              <a:t>대한통운 출범</a:t>
            </a:r>
            <a:r>
              <a:rPr lang="en-US" altLang="ko-KR" b="1">
                <a:latin typeface="Arial" panose="020B0604020202020204" pitchFamily="34" charset="0"/>
              </a:rPr>
              <a:t>…"</a:t>
            </a:r>
            <a:r>
              <a:rPr lang="ko-KR" altLang="en-US" b="1">
                <a:latin typeface="Arial" panose="020B0604020202020204" pitchFamily="34" charset="0"/>
              </a:rPr>
              <a:t>글로벌 물류 톱</a:t>
            </a:r>
            <a:r>
              <a:rPr lang="en-US" altLang="ko-KR" b="1">
                <a:latin typeface="Arial" panose="020B0604020202020204" pitchFamily="34" charset="0"/>
              </a:rPr>
              <a:t>5“ – 2</a:t>
            </a:r>
            <a:r>
              <a:rPr lang="ko-KR" altLang="en-US" b="1">
                <a:latin typeface="Arial" panose="020B0604020202020204" pitchFamily="34" charset="0"/>
              </a:rPr>
              <a:t>분 </a:t>
            </a:r>
            <a:r>
              <a:rPr lang="en-US" altLang="ko-KR" b="1">
                <a:latin typeface="Arial" panose="020B0604020202020204" pitchFamily="34" charset="0"/>
              </a:rPr>
              <a:t>57</a:t>
            </a:r>
            <a:r>
              <a:rPr lang="ko-KR" altLang="en-US" b="1">
                <a:latin typeface="Arial" panose="020B0604020202020204" pitchFamily="34" charset="0"/>
              </a:rPr>
              <a:t>초</a:t>
            </a:r>
            <a:r>
              <a:rPr lang="en-US" altLang="ko-KR" b="1">
                <a:latin typeface="Arial" panose="020B0604020202020204" pitchFamily="34" charset="0"/>
              </a:rPr>
              <a:t>)</a:t>
            </a:r>
            <a:endParaRPr lang="en-US" altLang="ko-KR">
              <a:latin typeface="Arial" panose="020B0604020202020204" pitchFamily="34" charset="0"/>
            </a:endParaRPr>
          </a:p>
          <a:p>
            <a:endParaRPr lang="en-US" altLang="ko-KR">
              <a:latin typeface="Arial" panose="020B0604020202020204" pitchFamily="34" charset="0"/>
            </a:endParaRPr>
          </a:p>
          <a:p>
            <a:r>
              <a:rPr lang="en-US" altLang="ko-KR">
                <a:latin typeface="Arial" panose="020B0604020202020204" pitchFamily="34" charset="0"/>
              </a:rPr>
              <a:t>http://www.youtube.com/watch?v=miEcQbgMRCc</a:t>
            </a:r>
          </a:p>
          <a:p>
            <a:r>
              <a:rPr lang="en-US" altLang="ko-KR">
                <a:latin typeface="Arial" panose="020B0604020202020204" pitchFamily="34" charset="0"/>
              </a:rPr>
              <a:t>(CJ-</a:t>
            </a:r>
            <a:r>
              <a:rPr lang="ko-KR" altLang="en-US">
                <a:latin typeface="Arial" panose="020B0604020202020204" pitchFamily="34" charset="0"/>
              </a:rPr>
              <a:t>대한통운 홍보 </a:t>
            </a:r>
            <a:r>
              <a:rPr lang="en-US" altLang="ko-KR">
                <a:latin typeface="Arial" panose="020B0604020202020204" pitchFamily="34" charset="0"/>
              </a:rPr>
              <a:t>: </a:t>
            </a:r>
            <a:r>
              <a:rPr lang="ko-KR" altLang="en-US">
                <a:latin typeface="Arial" panose="020B0604020202020204" pitchFamily="34" charset="0"/>
              </a:rPr>
              <a:t>복합적인거 </a:t>
            </a:r>
            <a:r>
              <a:rPr lang="en-US" altLang="ko-KR">
                <a:latin typeface="Arial" panose="020B0604020202020204" pitchFamily="34" charset="0"/>
              </a:rPr>
              <a:t>(11:23)) – </a:t>
            </a:r>
            <a:r>
              <a:rPr lang="ko-KR" altLang="en-US">
                <a:latin typeface="Arial" panose="020B0604020202020204" pitchFamily="34" charset="0"/>
              </a:rPr>
              <a:t>매우 중요</a:t>
            </a:r>
          </a:p>
        </p:txBody>
      </p:sp>
      <p:sp>
        <p:nvSpPr>
          <p:cNvPr id="177156" name="날짜 개체 틀 3">
            <a:extLst>
              <a:ext uri="{FF2B5EF4-FFF2-40B4-BE49-F238E27FC236}">
                <a16:creationId xmlns:a16="http://schemas.microsoft.com/office/drawing/2014/main" xmlns="" id="{DBBD6E43-A335-4B56-84B9-CF36052C24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0038CDA-C585-4DF8-A27A-5F4C56EAFBA9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177157" name="슬라이드 번호 개체 틀 4">
            <a:extLst>
              <a:ext uri="{FF2B5EF4-FFF2-40B4-BE49-F238E27FC236}">
                <a16:creationId xmlns:a16="http://schemas.microsoft.com/office/drawing/2014/main" xmlns="" id="{B568FBA3-74CB-4F20-B375-979DD4136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D7D02218-0EE6-4361-A087-A183E3E48F85}" type="slidenum">
              <a:rPr kumimoji="0" lang="ko-KR" altLang="en-US" b="0">
                <a:latin typeface="Times New Roman" panose="02020603050405020304" pitchFamily="18" charset="0"/>
              </a:rPr>
              <a:pPr/>
              <a:t>1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8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슬라이드 이미지 개체 틀 1">
            <a:extLst>
              <a:ext uri="{FF2B5EF4-FFF2-40B4-BE49-F238E27FC236}">
                <a16:creationId xmlns:a16="http://schemas.microsoft.com/office/drawing/2014/main" xmlns="" id="{0EBE0530-7473-44C8-B8E5-333A02DA1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슬라이드 노트 개체 틀 2">
            <a:extLst>
              <a:ext uri="{FF2B5EF4-FFF2-40B4-BE49-F238E27FC236}">
                <a16:creationId xmlns:a16="http://schemas.microsoft.com/office/drawing/2014/main" xmlns="" id="{8EC81F1C-7411-4117-B6C6-A837E3DCA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https://www.youtube.com/watch?v=QZs_DlGHTok&amp;t=27s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i="0" dirty="0">
                <a:effectLst/>
                <a:latin typeface="Roboto"/>
              </a:rPr>
              <a:t>EPC - Electronic Product Code </a:t>
            </a:r>
            <a:r>
              <a:rPr lang="en-US" altLang="ko-KR" dirty="0">
                <a:latin typeface="Arial" panose="020B0604020202020204" pitchFamily="34" charset="0"/>
              </a:rPr>
              <a:t> (2:22)</a:t>
            </a:r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33476" name="날짜 개체 틀 3">
            <a:extLst>
              <a:ext uri="{FF2B5EF4-FFF2-40B4-BE49-F238E27FC236}">
                <a16:creationId xmlns:a16="http://schemas.microsoft.com/office/drawing/2014/main" xmlns="" id="{29316D31-C3FC-46D6-BFB4-26397B716A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E7875A0-EDE0-40F4-8916-8472A3AFAEB8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33477" name="슬라이드 번호 개체 틀 4">
            <a:extLst>
              <a:ext uri="{FF2B5EF4-FFF2-40B4-BE49-F238E27FC236}">
                <a16:creationId xmlns:a16="http://schemas.microsoft.com/office/drawing/2014/main" xmlns="" id="{5742037D-E979-4F07-8BB8-688B7C88B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DBDE00B-9DF2-4B2D-8359-DD3FCB7A16C0}" type="slidenum">
              <a:rPr kumimoji="0" lang="ko-KR" altLang="en-US" b="0">
                <a:latin typeface="Times New Roman" panose="02020603050405020304" pitchFamily="18" charset="0"/>
              </a:rPr>
              <a:pPr/>
              <a:t>10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9799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슬라이드 이미지 개체 틀 1">
            <a:extLst>
              <a:ext uri="{FF2B5EF4-FFF2-40B4-BE49-F238E27FC236}">
                <a16:creationId xmlns:a16="http://schemas.microsoft.com/office/drawing/2014/main" xmlns="" id="{9535AB55-9307-4C59-86B3-3F7BDA7FCE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6547" name="슬라이드 노트 개체 틀 2">
            <a:extLst>
              <a:ext uri="{FF2B5EF4-FFF2-40B4-BE49-F238E27FC236}">
                <a16:creationId xmlns:a16="http://schemas.microsoft.com/office/drawing/2014/main" xmlns="" id="{7CB9A28F-BE14-44D6-B3C5-57F3CDD3F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>
                <a:latin typeface="Arial" panose="020B0604020202020204" pitchFamily="34" charset="0"/>
              </a:rPr>
              <a:t>http://clip.kbs.co.kr/zzim/index.php?markid=1738386</a:t>
            </a:r>
          </a:p>
          <a:p>
            <a:r>
              <a:rPr lang="en-US" altLang="ko-KR">
                <a:latin typeface="Arial" panose="020B0604020202020204" pitchFamily="34" charset="0"/>
              </a:rPr>
              <a:t>A Frame Army (3:00)</a:t>
            </a:r>
          </a:p>
          <a:p>
            <a:r>
              <a:rPr lang="en-US" altLang="ko-KR">
                <a:latin typeface="Arial" panose="020B0604020202020204" pitchFamily="34" charset="0"/>
              </a:rPr>
              <a:t>http://tvcast.naver.com/v/435472</a:t>
            </a:r>
          </a:p>
          <a:p>
            <a:r>
              <a:rPr lang="en-US" altLang="ko-KR">
                <a:latin typeface="Arial" panose="020B0604020202020204" pitchFamily="34" charset="0"/>
              </a:rPr>
              <a:t>(5:39)</a:t>
            </a:r>
            <a:endParaRPr lang="ko-KR" altLang="en-US">
              <a:latin typeface="Arial" panose="020B0604020202020204" pitchFamily="34" charset="0"/>
            </a:endParaRPr>
          </a:p>
        </p:txBody>
      </p:sp>
      <p:sp>
        <p:nvSpPr>
          <p:cNvPr id="236548" name="날짜 개체 틀 3">
            <a:extLst>
              <a:ext uri="{FF2B5EF4-FFF2-40B4-BE49-F238E27FC236}">
                <a16:creationId xmlns:a16="http://schemas.microsoft.com/office/drawing/2014/main" xmlns="" id="{BCFF710E-7C18-4DEA-8493-7087474494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81175B6-A5D1-4A01-9E99-ABB393C2EF67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36549" name="슬라이드 번호 개체 틀 4">
            <a:extLst>
              <a:ext uri="{FF2B5EF4-FFF2-40B4-BE49-F238E27FC236}">
                <a16:creationId xmlns:a16="http://schemas.microsoft.com/office/drawing/2014/main" xmlns="" id="{73A88A61-4C7C-4265-B6CA-39A6D8436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07D8312F-A721-4FC7-9DA6-28388679E336}" type="slidenum">
              <a:rPr kumimoji="0" lang="ko-KR" altLang="en-US" b="0">
                <a:latin typeface="Times New Roman" panose="02020603050405020304" pitchFamily="18" charset="0"/>
              </a:rPr>
              <a:pPr/>
              <a:t>11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189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>
                <a:latin typeface="Arial" panose="020B0604020202020204" pitchFamily="34" charset="0"/>
              </a:rPr>
              <a:t>2</a:t>
            </a:r>
            <a:r>
              <a:rPr lang="ko-KR" altLang="en-US">
                <a:latin typeface="Arial" panose="020B0604020202020204" pitchFamily="34" charset="0"/>
              </a:rPr>
              <a:t>분</a:t>
            </a: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12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9586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>
                <a:latin typeface="Arial" panose="020B0604020202020204" pitchFamily="34" charset="0"/>
              </a:rPr>
              <a:t>2</a:t>
            </a:r>
            <a:r>
              <a:rPr lang="ko-KR" altLang="en-US">
                <a:latin typeface="Arial" panose="020B0604020202020204" pitchFamily="34" charset="0"/>
              </a:rPr>
              <a:t>분</a:t>
            </a: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13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958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>
                <a:latin typeface="Arial" panose="020B0604020202020204" pitchFamily="34" charset="0"/>
              </a:rPr>
              <a:t>2</a:t>
            </a:r>
            <a:r>
              <a:rPr lang="ko-KR" altLang="en-US">
                <a:latin typeface="Arial" panose="020B0604020202020204" pitchFamily="34" charset="0"/>
              </a:rPr>
              <a:t>분</a:t>
            </a: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14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5087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>
                <a:latin typeface="Arial" panose="020B0604020202020204" pitchFamily="34" charset="0"/>
              </a:rPr>
              <a:t>2</a:t>
            </a:r>
            <a:r>
              <a:rPr lang="ko-KR" altLang="en-US">
                <a:latin typeface="Arial" panose="020B0604020202020204" pitchFamily="34" charset="0"/>
              </a:rPr>
              <a:t>분</a:t>
            </a: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15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7306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https://www.youtube.com/watch?v=AcnaResbj2M</a:t>
            </a:r>
          </a:p>
          <a:p>
            <a:pPr algn="l"/>
            <a:r>
              <a:rPr lang="ko-KR" altLang="en-US" b="0" i="0" dirty="0" err="1">
                <a:effectLst/>
                <a:latin typeface="Roboto"/>
              </a:rPr>
              <a:t>베네통</a:t>
            </a:r>
            <a:r>
              <a:rPr lang="en-US" altLang="ko-KR" b="0" i="0" dirty="0">
                <a:effectLst/>
                <a:latin typeface="Roboto"/>
              </a:rPr>
              <a:t>(Benetton), </a:t>
            </a:r>
            <a:r>
              <a:rPr lang="ko-KR" altLang="en-US" b="0" i="0" dirty="0" err="1">
                <a:effectLst/>
                <a:latin typeface="Roboto"/>
              </a:rPr>
              <a:t>올리비에로</a:t>
            </a:r>
            <a:r>
              <a:rPr lang="ko-KR" altLang="en-US" b="0" i="0" dirty="0">
                <a:effectLst/>
                <a:latin typeface="Roboto"/>
              </a:rPr>
              <a:t> </a:t>
            </a:r>
            <a:r>
              <a:rPr lang="ko-KR" altLang="en-US" b="0" i="0" dirty="0" err="1">
                <a:effectLst/>
                <a:latin typeface="Roboto"/>
              </a:rPr>
              <a:t>토스카니의</a:t>
            </a:r>
            <a:r>
              <a:rPr lang="ko-KR" altLang="en-US" b="0" i="0" dirty="0">
                <a:effectLst/>
                <a:latin typeface="Roboto"/>
              </a:rPr>
              <a:t> 광고로 세상을 놀라게 하다</a:t>
            </a:r>
            <a:r>
              <a:rPr lang="en-US" altLang="ko-KR" b="0" i="0" dirty="0">
                <a:effectLst/>
                <a:latin typeface="Roboto"/>
              </a:rPr>
              <a:t>! [</a:t>
            </a:r>
            <a:r>
              <a:rPr lang="ko-KR" altLang="en-US" b="0" i="0" dirty="0">
                <a:effectLst/>
                <a:latin typeface="Roboto"/>
              </a:rPr>
              <a:t>만화로 보는 에피소드 경영학</a:t>
            </a:r>
            <a:r>
              <a:rPr lang="en-US" altLang="ko-KR" b="0" i="0" dirty="0">
                <a:effectLst/>
                <a:latin typeface="Roboto"/>
              </a:rPr>
              <a:t>-</a:t>
            </a:r>
            <a:r>
              <a:rPr lang="ko-KR" altLang="en-US" b="0" i="0" dirty="0">
                <a:effectLst/>
                <a:latin typeface="Roboto"/>
              </a:rPr>
              <a:t>패션</a:t>
            </a:r>
            <a:r>
              <a:rPr lang="en-US" altLang="ko-KR" b="0" i="0" dirty="0">
                <a:effectLst/>
                <a:latin typeface="Roboto"/>
              </a:rPr>
              <a:t>] (10)  (06:29) / (01:18)</a:t>
            </a:r>
          </a:p>
          <a:p>
            <a:pPr algn="l"/>
            <a:endParaRPr lang="en-US" altLang="ko-KR" b="0" i="0" dirty="0">
              <a:effectLst/>
              <a:latin typeface="Roboto"/>
            </a:endParaRPr>
          </a:p>
          <a:p>
            <a:pPr algn="l"/>
            <a:r>
              <a:rPr lang="en-US" altLang="ko-KR" b="0" i="0" dirty="0">
                <a:effectLst/>
                <a:latin typeface="Roboto"/>
              </a:rPr>
              <a:t>https://blog.naver.com/sigmagil/221499568977</a:t>
            </a: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16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6908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https://www.youtube.com/watch?v=AcnaResbj2M</a:t>
            </a:r>
          </a:p>
          <a:p>
            <a:pPr algn="l"/>
            <a:r>
              <a:rPr lang="ko-KR" altLang="en-US" b="0" i="0" dirty="0" err="1">
                <a:effectLst/>
                <a:latin typeface="Roboto"/>
              </a:rPr>
              <a:t>베네통</a:t>
            </a:r>
            <a:r>
              <a:rPr lang="en-US" altLang="ko-KR" b="0" i="0" dirty="0">
                <a:effectLst/>
                <a:latin typeface="Roboto"/>
              </a:rPr>
              <a:t>(Benetton), </a:t>
            </a:r>
            <a:r>
              <a:rPr lang="ko-KR" altLang="en-US" b="0" i="0" dirty="0" err="1">
                <a:effectLst/>
                <a:latin typeface="Roboto"/>
              </a:rPr>
              <a:t>올리비에로</a:t>
            </a:r>
            <a:r>
              <a:rPr lang="ko-KR" altLang="en-US" b="0" i="0" dirty="0">
                <a:effectLst/>
                <a:latin typeface="Roboto"/>
              </a:rPr>
              <a:t> </a:t>
            </a:r>
            <a:r>
              <a:rPr lang="ko-KR" altLang="en-US" b="0" i="0" dirty="0" err="1">
                <a:effectLst/>
                <a:latin typeface="Roboto"/>
              </a:rPr>
              <a:t>토스카니의</a:t>
            </a:r>
            <a:r>
              <a:rPr lang="ko-KR" altLang="en-US" b="0" i="0" dirty="0">
                <a:effectLst/>
                <a:latin typeface="Roboto"/>
              </a:rPr>
              <a:t> 광고로 세상을 놀라게 하다</a:t>
            </a:r>
            <a:r>
              <a:rPr lang="en-US" altLang="ko-KR" b="0" i="0" dirty="0">
                <a:effectLst/>
                <a:latin typeface="Roboto"/>
              </a:rPr>
              <a:t>! [</a:t>
            </a:r>
            <a:r>
              <a:rPr lang="ko-KR" altLang="en-US" b="0" i="0" dirty="0">
                <a:effectLst/>
                <a:latin typeface="Roboto"/>
              </a:rPr>
              <a:t>만화로 보는 에피소드 경영학</a:t>
            </a:r>
            <a:r>
              <a:rPr lang="en-US" altLang="ko-KR" b="0" i="0" dirty="0">
                <a:effectLst/>
                <a:latin typeface="Roboto"/>
              </a:rPr>
              <a:t>-</a:t>
            </a:r>
            <a:r>
              <a:rPr lang="ko-KR" altLang="en-US" b="0" i="0" dirty="0">
                <a:effectLst/>
                <a:latin typeface="Roboto"/>
              </a:rPr>
              <a:t>패션</a:t>
            </a:r>
            <a:r>
              <a:rPr lang="en-US" altLang="ko-KR" b="0" i="0" dirty="0">
                <a:effectLst/>
                <a:latin typeface="Roboto"/>
              </a:rPr>
              <a:t>] (10)  (06:29) / (01:18)</a:t>
            </a:r>
          </a:p>
          <a:p>
            <a:pPr algn="l"/>
            <a:endParaRPr lang="en-US" altLang="ko-KR" b="0" i="0" dirty="0">
              <a:effectLst/>
              <a:latin typeface="Roboto"/>
            </a:endParaRPr>
          </a:p>
          <a:p>
            <a:pPr algn="l"/>
            <a:r>
              <a:rPr lang="en-US" altLang="ko-KR" b="0" i="0" dirty="0">
                <a:effectLst/>
                <a:latin typeface="Roboto"/>
              </a:rPr>
              <a:t>https://blog.naver.com/sigmagil/221499568977</a:t>
            </a: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17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1148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슬라이드 이미지 개체 틀 1">
            <a:extLst>
              <a:ext uri="{FF2B5EF4-FFF2-40B4-BE49-F238E27FC236}">
                <a16:creationId xmlns:a16="http://schemas.microsoft.com/office/drawing/2014/main" xmlns="" id="{466CC23E-0E00-48CC-B27D-97AB53DA34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8531" name="슬라이드 노트 개체 틀 2">
            <a:extLst>
              <a:ext uri="{FF2B5EF4-FFF2-40B4-BE49-F238E27FC236}">
                <a16:creationId xmlns:a16="http://schemas.microsoft.com/office/drawing/2014/main" xmlns="" id="{592ED35E-B378-4396-A316-6AE85D9B7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http://channel.pandora.tv/channel/video.ptv?ch_userid=sunylue&amp;skey=%EB%AC%BC%EB%A5%98%EC%A0%95%EC%B1%85&amp;prgid=46980936&amp;ref=search&amp;lot=prglist_2</a:t>
            </a:r>
          </a:p>
          <a:p>
            <a:r>
              <a:rPr lang="ko-KR" altLang="en-US" dirty="0" err="1">
                <a:latin typeface="Arial" panose="020B0604020202020204" pitchFamily="34" charset="0"/>
              </a:rPr>
              <a:t>삼국성</a:t>
            </a:r>
            <a:r>
              <a:rPr lang="ko-KR" altLang="en-US" dirty="0">
                <a:latin typeface="Arial" panose="020B0604020202020204" pitchFamily="34" charset="0"/>
              </a:rPr>
              <a:t> </a:t>
            </a:r>
            <a:r>
              <a:rPr lang="en-US" altLang="ko-KR" dirty="0">
                <a:latin typeface="Arial" panose="020B0604020202020204" pitchFamily="34" charset="0"/>
              </a:rPr>
              <a:t>(3:53)</a:t>
            </a:r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78532" name="날짜 개체 틀 3">
            <a:extLst>
              <a:ext uri="{FF2B5EF4-FFF2-40B4-BE49-F238E27FC236}">
                <a16:creationId xmlns:a16="http://schemas.microsoft.com/office/drawing/2014/main" xmlns="" id="{2D0113F2-2AC1-4C21-A7A6-B56CC689A0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41A50B50-E71C-4D17-9A1D-B5FD5080F40D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78533" name="슬라이드 번호 개체 틀 4">
            <a:extLst>
              <a:ext uri="{FF2B5EF4-FFF2-40B4-BE49-F238E27FC236}">
                <a16:creationId xmlns:a16="http://schemas.microsoft.com/office/drawing/2014/main" xmlns="" id="{38B6B350-63DF-4A46-92EF-77DD693B17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D645DB7-A5EF-4534-8B80-3D572D97910C}" type="slidenum">
              <a:rPr kumimoji="0" lang="ko-KR" altLang="en-US" b="0">
                <a:latin typeface="Times New Roman" panose="02020603050405020304" pitchFamily="18" charset="0"/>
              </a:rPr>
              <a:pPr/>
              <a:t>18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8868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슬라이드 이미지 개체 틀 1">
            <a:extLst>
              <a:ext uri="{FF2B5EF4-FFF2-40B4-BE49-F238E27FC236}">
                <a16:creationId xmlns:a16="http://schemas.microsoft.com/office/drawing/2014/main" xmlns="" id="{72790E48-1FFE-4310-8A17-E955C9B59E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9555" name="슬라이드 노트 개체 틀 2">
            <a:extLst>
              <a:ext uri="{FF2B5EF4-FFF2-40B4-BE49-F238E27FC236}">
                <a16:creationId xmlns:a16="http://schemas.microsoft.com/office/drawing/2014/main" xmlns="" id="{A8262704-EE9A-4E1C-9F09-393EA59A4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>
                <a:latin typeface="Arial" panose="020B0604020202020204" pitchFamily="34" charset="0"/>
              </a:rPr>
              <a:t>http://www.youtube.com/watch?v=5epzGOm7kIM</a:t>
            </a:r>
          </a:p>
          <a:p>
            <a:r>
              <a:rPr lang="ko-KR" altLang="en-US">
                <a:latin typeface="Arial" panose="020B0604020202020204" pitchFamily="34" charset="0"/>
              </a:rPr>
              <a:t>스마트 물류 </a:t>
            </a:r>
            <a:r>
              <a:rPr lang="en-US" altLang="ko-KR">
                <a:latin typeface="Arial" panose="020B0604020202020204" pitchFamily="34" charset="0"/>
              </a:rPr>
              <a:t>(6:03)</a:t>
            </a:r>
            <a:endParaRPr lang="ko-KR" altLang="en-US">
              <a:latin typeface="Arial" panose="020B0604020202020204" pitchFamily="34" charset="0"/>
            </a:endParaRPr>
          </a:p>
        </p:txBody>
      </p:sp>
      <p:sp>
        <p:nvSpPr>
          <p:cNvPr id="279556" name="날짜 개체 틀 3">
            <a:extLst>
              <a:ext uri="{FF2B5EF4-FFF2-40B4-BE49-F238E27FC236}">
                <a16:creationId xmlns:a16="http://schemas.microsoft.com/office/drawing/2014/main" xmlns="" id="{77DC0605-D010-498A-AF81-105BF0D845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8EC43BB-3F82-4D73-ADCF-6D7741A16107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79557" name="슬라이드 번호 개체 틀 4">
            <a:extLst>
              <a:ext uri="{FF2B5EF4-FFF2-40B4-BE49-F238E27FC236}">
                <a16:creationId xmlns:a16="http://schemas.microsoft.com/office/drawing/2014/main" xmlns="" id="{CA2F8B8F-394F-4D34-AC29-2C2B4E998C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71E2985-E52B-4E26-84B9-DA24A30909F5}" type="slidenum">
              <a:rPr kumimoji="0" lang="ko-KR" altLang="en-US" b="0">
                <a:latin typeface="Times New Roman" panose="02020603050405020304" pitchFamily="18" charset="0"/>
              </a:rPr>
              <a:pPr/>
              <a:t>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514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슬라이드 이미지 개체 틀 1">
            <a:extLst>
              <a:ext uri="{FF2B5EF4-FFF2-40B4-BE49-F238E27FC236}">
                <a16:creationId xmlns:a16="http://schemas.microsoft.com/office/drawing/2014/main" xmlns="" id="{0EBE0530-7473-44C8-B8E5-333A02DA1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슬라이드 노트 개체 틀 2">
            <a:extLst>
              <a:ext uri="{FF2B5EF4-FFF2-40B4-BE49-F238E27FC236}">
                <a16:creationId xmlns:a16="http://schemas.microsoft.com/office/drawing/2014/main" xmlns="" id="{8EC81F1C-7411-4117-B6C6-A837E3DCA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https://www.youtube.com/watch?v=QZs_DlGHTok&amp;t=27s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i="0" dirty="0">
                <a:effectLst/>
                <a:latin typeface="Roboto"/>
              </a:rPr>
              <a:t>EPC - Electronic Product Code </a:t>
            </a:r>
            <a:r>
              <a:rPr lang="en-US" altLang="ko-KR" dirty="0">
                <a:latin typeface="Arial" panose="020B0604020202020204" pitchFamily="34" charset="0"/>
              </a:rPr>
              <a:t> (2:22)</a:t>
            </a:r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33476" name="날짜 개체 틀 3">
            <a:extLst>
              <a:ext uri="{FF2B5EF4-FFF2-40B4-BE49-F238E27FC236}">
                <a16:creationId xmlns:a16="http://schemas.microsoft.com/office/drawing/2014/main" xmlns="" id="{29316D31-C3FC-46D6-BFB4-26397B716A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E7875A0-EDE0-40F4-8916-8472A3AFAEB8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33477" name="슬라이드 번호 개체 틀 4">
            <a:extLst>
              <a:ext uri="{FF2B5EF4-FFF2-40B4-BE49-F238E27FC236}">
                <a16:creationId xmlns:a16="http://schemas.microsoft.com/office/drawing/2014/main" xmlns="" id="{5742037D-E979-4F07-8BB8-688B7C88B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DBDE00B-9DF2-4B2D-8359-DD3FCB7A16C0}" type="slidenum">
              <a:rPr kumimoji="0" lang="ko-KR" altLang="en-US" b="0">
                <a:latin typeface="Times New Roman" panose="02020603050405020304" pitchFamily="18" charset="0"/>
              </a:rPr>
              <a:pPr/>
              <a:t>2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5599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https://www.youtube.com/watch?v=_YWkAgIKgZ8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i="0" dirty="0">
                <a:effectLst/>
                <a:latin typeface="Roboto"/>
              </a:rPr>
              <a:t>마케팅 기획과 유통 꼭 알고 있어야할 </a:t>
            </a:r>
            <a:r>
              <a:rPr lang="en-US" altLang="ko-KR" b="0" i="0" dirty="0">
                <a:effectLst/>
                <a:latin typeface="Roboto"/>
              </a:rPr>
              <a:t>'3PL' VS '</a:t>
            </a:r>
            <a:r>
              <a:rPr lang="ko-KR" altLang="en-US" b="0" i="0" dirty="0" err="1">
                <a:effectLst/>
                <a:latin typeface="Roboto"/>
              </a:rPr>
              <a:t>풀필먼트</a:t>
            </a:r>
            <a:r>
              <a:rPr lang="en-US" altLang="ko-KR" b="0" i="0" dirty="0">
                <a:effectLst/>
                <a:latin typeface="Roboto"/>
              </a:rPr>
              <a:t>’  (11:53)</a:t>
            </a:r>
          </a:p>
          <a:p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20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570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https://www.youtube.com/watch?v=_YWkAgIKgZ8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i="0" dirty="0">
                <a:effectLst/>
                <a:latin typeface="Roboto"/>
              </a:rPr>
              <a:t>마케팅 기획과 유통 꼭 알고 있어야할 </a:t>
            </a:r>
            <a:r>
              <a:rPr lang="en-US" altLang="ko-KR" b="0" i="0" dirty="0">
                <a:effectLst/>
                <a:latin typeface="Roboto"/>
              </a:rPr>
              <a:t>'3PL' VS '</a:t>
            </a:r>
            <a:r>
              <a:rPr lang="ko-KR" altLang="en-US" b="0" i="0" dirty="0" err="1">
                <a:effectLst/>
                <a:latin typeface="Roboto"/>
              </a:rPr>
              <a:t>풀필먼트</a:t>
            </a:r>
            <a:r>
              <a:rPr lang="en-US" altLang="ko-KR" b="0" i="0" dirty="0">
                <a:effectLst/>
                <a:latin typeface="Roboto"/>
              </a:rPr>
              <a:t>’  (11:53)</a:t>
            </a:r>
          </a:p>
          <a:p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21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4551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https://www.youtube.com/watch?v=_YWkAgIKgZ8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i="0" dirty="0">
                <a:effectLst/>
                <a:latin typeface="Roboto"/>
              </a:rPr>
              <a:t>마케팅 기획과 유통 꼭 알고 있어야할 </a:t>
            </a:r>
            <a:r>
              <a:rPr lang="en-US" altLang="ko-KR" b="0" i="0" dirty="0">
                <a:effectLst/>
                <a:latin typeface="Roboto"/>
              </a:rPr>
              <a:t>'3PL' VS '</a:t>
            </a:r>
            <a:r>
              <a:rPr lang="ko-KR" altLang="en-US" b="0" i="0" dirty="0" err="1">
                <a:effectLst/>
                <a:latin typeface="Roboto"/>
              </a:rPr>
              <a:t>풀필먼트</a:t>
            </a:r>
            <a:r>
              <a:rPr lang="en-US" altLang="ko-KR" b="0" i="0" dirty="0">
                <a:effectLst/>
                <a:latin typeface="Roboto"/>
              </a:rPr>
              <a:t>’  (11:53)</a:t>
            </a:r>
          </a:p>
          <a:p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22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3331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https://www.youtube.com/watch?v=_YWkAgIKgZ8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i="0" dirty="0">
                <a:effectLst/>
                <a:latin typeface="Roboto"/>
              </a:rPr>
              <a:t>마케팅 기획과 유통 꼭 알고 있어야할 </a:t>
            </a:r>
            <a:r>
              <a:rPr lang="en-US" altLang="ko-KR" b="0" i="0" dirty="0">
                <a:effectLst/>
                <a:latin typeface="Roboto"/>
              </a:rPr>
              <a:t>'3PL' VS '</a:t>
            </a:r>
            <a:r>
              <a:rPr lang="ko-KR" altLang="en-US" b="0" i="0" dirty="0" err="1">
                <a:effectLst/>
                <a:latin typeface="Roboto"/>
              </a:rPr>
              <a:t>풀필먼트</a:t>
            </a:r>
            <a:r>
              <a:rPr lang="en-US" altLang="ko-KR" b="0" i="0" dirty="0">
                <a:effectLst/>
                <a:latin typeface="Roboto"/>
              </a:rPr>
              <a:t>’  (11:53)</a:t>
            </a:r>
          </a:p>
          <a:p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23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5665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https://www.youtube.com/watch?v=_YWkAgIKgZ8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i="0" dirty="0">
                <a:effectLst/>
                <a:latin typeface="Roboto"/>
              </a:rPr>
              <a:t>마케팅 기획과 유통 꼭 알고 있어야할 </a:t>
            </a:r>
            <a:r>
              <a:rPr lang="en-US" altLang="ko-KR" b="0" i="0" dirty="0">
                <a:effectLst/>
                <a:latin typeface="Roboto"/>
              </a:rPr>
              <a:t>'3PL' VS '</a:t>
            </a:r>
            <a:r>
              <a:rPr lang="ko-KR" altLang="en-US" b="0" i="0" dirty="0" err="1">
                <a:effectLst/>
                <a:latin typeface="Roboto"/>
              </a:rPr>
              <a:t>풀필먼트</a:t>
            </a:r>
            <a:r>
              <a:rPr lang="en-US" altLang="ko-KR" b="0" i="0" dirty="0">
                <a:effectLst/>
                <a:latin typeface="Roboto"/>
              </a:rPr>
              <a:t>’  (11:53)</a:t>
            </a:r>
          </a:p>
          <a:p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24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0915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https://www.youtube.com/watch?v=_YWkAgIKgZ8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i="0" dirty="0">
                <a:effectLst/>
                <a:latin typeface="Roboto"/>
              </a:rPr>
              <a:t>마케팅 기획과 유통 꼭 알고 있어야할 </a:t>
            </a:r>
            <a:r>
              <a:rPr lang="en-US" altLang="ko-KR" b="0" i="0" dirty="0">
                <a:effectLst/>
                <a:latin typeface="Roboto"/>
              </a:rPr>
              <a:t>'3PL' VS '</a:t>
            </a:r>
            <a:r>
              <a:rPr lang="ko-KR" altLang="en-US" b="0" i="0" dirty="0" err="1">
                <a:effectLst/>
                <a:latin typeface="Roboto"/>
              </a:rPr>
              <a:t>풀필먼트</a:t>
            </a:r>
            <a:r>
              <a:rPr lang="en-US" altLang="ko-KR" b="0" i="0" dirty="0">
                <a:effectLst/>
                <a:latin typeface="Roboto"/>
              </a:rPr>
              <a:t>’  (11:53)</a:t>
            </a:r>
          </a:p>
          <a:p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25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9946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https://www.youtube.com/watch?v=_YWkAgIKgZ8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i="0" dirty="0">
                <a:effectLst/>
                <a:latin typeface="Roboto"/>
              </a:rPr>
              <a:t>마케팅 기획과 유통 꼭 알고 있어야할 </a:t>
            </a:r>
            <a:r>
              <a:rPr lang="en-US" altLang="ko-KR" b="0" i="0" dirty="0">
                <a:effectLst/>
                <a:latin typeface="Roboto"/>
              </a:rPr>
              <a:t>'3PL' VS '</a:t>
            </a:r>
            <a:r>
              <a:rPr lang="ko-KR" altLang="en-US" b="0" i="0" dirty="0" err="1">
                <a:effectLst/>
                <a:latin typeface="Roboto"/>
              </a:rPr>
              <a:t>풀필먼트</a:t>
            </a:r>
            <a:r>
              <a:rPr lang="en-US" altLang="ko-KR" b="0" i="0" dirty="0">
                <a:effectLst/>
                <a:latin typeface="Roboto"/>
              </a:rPr>
              <a:t>’  (11:53)</a:t>
            </a:r>
          </a:p>
          <a:p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26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0914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https://www.youtube.com/watch?v=IAi4fPb_kp4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i="0" dirty="0">
                <a:effectLst/>
                <a:latin typeface="Roboto"/>
              </a:rPr>
              <a:t>What is Fulfillment by Amazon (FBA)?  (14:33)</a:t>
            </a:r>
          </a:p>
          <a:p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27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3008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슬라이드 이미지 개체 틀 1">
            <a:extLst>
              <a:ext uri="{FF2B5EF4-FFF2-40B4-BE49-F238E27FC236}">
                <a16:creationId xmlns:a16="http://schemas.microsoft.com/office/drawing/2014/main" xmlns="" id="{77FEF108-628D-4CBE-97D0-866CA1216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슬라이드 노트 개체 틀 2">
            <a:extLst>
              <a:ext uri="{FF2B5EF4-FFF2-40B4-BE49-F238E27FC236}">
                <a16:creationId xmlns:a16="http://schemas.microsoft.com/office/drawing/2014/main" xmlns="" id="{6B5A7E15-1A36-4D47-BDD3-B427661CC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https://www.youtube.com/watch?v=IAi4fPb_kp4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i="0" dirty="0">
                <a:effectLst/>
                <a:latin typeface="Roboto"/>
              </a:rPr>
              <a:t>What is Fulfillment by Amazon (FBA)?  (14:33)</a:t>
            </a:r>
          </a:p>
          <a:p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40644" name="날짜 개체 틀 3">
            <a:extLst>
              <a:ext uri="{FF2B5EF4-FFF2-40B4-BE49-F238E27FC236}">
                <a16:creationId xmlns:a16="http://schemas.microsoft.com/office/drawing/2014/main" xmlns="" id="{307A0CD6-ABAB-4F52-81FB-62FA77742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2AA3591A-0061-4DB7-BBC9-67DD52086481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40645" name="슬라이드 번호 개체 틀 4">
            <a:extLst>
              <a:ext uri="{FF2B5EF4-FFF2-40B4-BE49-F238E27FC236}">
                <a16:creationId xmlns:a16="http://schemas.microsoft.com/office/drawing/2014/main" xmlns="" id="{7E137DF7-3C61-4ACF-86FC-BC91852BC3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930565D5-01EF-43A3-AB43-ED393E9E3382}" type="slidenum">
              <a:rPr kumimoji="0" lang="ko-KR" altLang="en-US" b="0">
                <a:latin typeface="Times New Roman" panose="02020603050405020304" pitchFamily="18" charset="0"/>
              </a:rPr>
              <a:pPr/>
              <a:t>28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327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슬라이드 이미지 개체 틀 1">
            <a:extLst>
              <a:ext uri="{FF2B5EF4-FFF2-40B4-BE49-F238E27FC236}">
                <a16:creationId xmlns:a16="http://schemas.microsoft.com/office/drawing/2014/main" xmlns="" id="{0EBE0530-7473-44C8-B8E5-333A02DA1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슬라이드 노트 개체 틀 2">
            <a:extLst>
              <a:ext uri="{FF2B5EF4-FFF2-40B4-BE49-F238E27FC236}">
                <a16:creationId xmlns:a16="http://schemas.microsoft.com/office/drawing/2014/main" xmlns="" id="{8EC81F1C-7411-4117-B6C6-A837E3DCA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https://www.youtube.com/watch?v=QZs_DlGHTok&amp;t=27s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i="0" dirty="0">
                <a:effectLst/>
                <a:latin typeface="Roboto"/>
              </a:rPr>
              <a:t>EPC - Electronic Product Code </a:t>
            </a:r>
            <a:r>
              <a:rPr lang="en-US" altLang="ko-KR" dirty="0">
                <a:latin typeface="Arial" panose="020B0604020202020204" pitchFamily="34" charset="0"/>
              </a:rPr>
              <a:t> (2:22)</a:t>
            </a:r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33476" name="날짜 개체 틀 3">
            <a:extLst>
              <a:ext uri="{FF2B5EF4-FFF2-40B4-BE49-F238E27FC236}">
                <a16:creationId xmlns:a16="http://schemas.microsoft.com/office/drawing/2014/main" xmlns="" id="{29316D31-C3FC-46D6-BFB4-26397B716A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E7875A0-EDE0-40F4-8916-8472A3AFAEB8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33477" name="슬라이드 번호 개체 틀 4">
            <a:extLst>
              <a:ext uri="{FF2B5EF4-FFF2-40B4-BE49-F238E27FC236}">
                <a16:creationId xmlns:a16="http://schemas.microsoft.com/office/drawing/2014/main" xmlns="" id="{5742037D-E979-4F07-8BB8-688B7C88B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DBDE00B-9DF2-4B2D-8359-DD3FCB7A16C0}" type="slidenum">
              <a:rPr kumimoji="0" lang="ko-KR" altLang="en-US" b="0">
                <a:latin typeface="Times New Roman" panose="02020603050405020304" pitchFamily="18" charset="0"/>
              </a:rPr>
              <a:pPr/>
              <a:t>3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834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슬라이드 이미지 개체 틀 1">
            <a:extLst>
              <a:ext uri="{FF2B5EF4-FFF2-40B4-BE49-F238E27FC236}">
                <a16:creationId xmlns:a16="http://schemas.microsoft.com/office/drawing/2014/main" xmlns="" id="{0EBE0530-7473-44C8-B8E5-333A02DA1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슬라이드 노트 개체 틀 2">
            <a:extLst>
              <a:ext uri="{FF2B5EF4-FFF2-40B4-BE49-F238E27FC236}">
                <a16:creationId xmlns:a16="http://schemas.microsoft.com/office/drawing/2014/main" xmlns="" id="{8EC81F1C-7411-4117-B6C6-A837E3DCA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https://www.youtube.com/watch?v=QZs_DlGHTok&amp;t=27s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i="0" dirty="0">
                <a:effectLst/>
                <a:latin typeface="Roboto"/>
              </a:rPr>
              <a:t>EPC - Electronic Product Code </a:t>
            </a:r>
            <a:r>
              <a:rPr lang="en-US" altLang="ko-KR" dirty="0">
                <a:latin typeface="Arial" panose="020B0604020202020204" pitchFamily="34" charset="0"/>
              </a:rPr>
              <a:t> (2:22)</a:t>
            </a:r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33476" name="날짜 개체 틀 3">
            <a:extLst>
              <a:ext uri="{FF2B5EF4-FFF2-40B4-BE49-F238E27FC236}">
                <a16:creationId xmlns:a16="http://schemas.microsoft.com/office/drawing/2014/main" xmlns="" id="{29316D31-C3FC-46D6-BFB4-26397B716A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E7875A0-EDE0-40F4-8916-8472A3AFAEB8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33477" name="슬라이드 번호 개체 틀 4">
            <a:extLst>
              <a:ext uri="{FF2B5EF4-FFF2-40B4-BE49-F238E27FC236}">
                <a16:creationId xmlns:a16="http://schemas.microsoft.com/office/drawing/2014/main" xmlns="" id="{5742037D-E979-4F07-8BB8-688B7C88B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DBDE00B-9DF2-4B2D-8359-DD3FCB7A16C0}" type="slidenum">
              <a:rPr kumimoji="0" lang="ko-KR" altLang="en-US" b="0">
                <a:latin typeface="Times New Roman" panose="02020603050405020304" pitchFamily="18" charset="0"/>
              </a:rPr>
              <a:pPr/>
              <a:t>4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21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슬라이드 이미지 개체 틀 1">
            <a:extLst>
              <a:ext uri="{FF2B5EF4-FFF2-40B4-BE49-F238E27FC236}">
                <a16:creationId xmlns:a16="http://schemas.microsoft.com/office/drawing/2014/main" xmlns="" id="{0EBE0530-7473-44C8-B8E5-333A02DA1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슬라이드 노트 개체 틀 2">
            <a:extLst>
              <a:ext uri="{FF2B5EF4-FFF2-40B4-BE49-F238E27FC236}">
                <a16:creationId xmlns:a16="http://schemas.microsoft.com/office/drawing/2014/main" xmlns="" id="{8EC81F1C-7411-4117-B6C6-A837E3DCA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https://www.youtube.com/watch?v=QZs_DlGHTok&amp;t=27s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i="0" dirty="0">
                <a:effectLst/>
                <a:latin typeface="Roboto"/>
              </a:rPr>
              <a:t>EPC - Electronic Product Code </a:t>
            </a:r>
            <a:r>
              <a:rPr lang="en-US" altLang="ko-KR" dirty="0">
                <a:latin typeface="Arial" panose="020B0604020202020204" pitchFamily="34" charset="0"/>
              </a:rPr>
              <a:t> (2:22)</a:t>
            </a:r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33476" name="날짜 개체 틀 3">
            <a:extLst>
              <a:ext uri="{FF2B5EF4-FFF2-40B4-BE49-F238E27FC236}">
                <a16:creationId xmlns:a16="http://schemas.microsoft.com/office/drawing/2014/main" xmlns="" id="{29316D31-C3FC-46D6-BFB4-26397B716A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E7875A0-EDE0-40F4-8916-8472A3AFAEB8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33477" name="슬라이드 번호 개체 틀 4">
            <a:extLst>
              <a:ext uri="{FF2B5EF4-FFF2-40B4-BE49-F238E27FC236}">
                <a16:creationId xmlns:a16="http://schemas.microsoft.com/office/drawing/2014/main" xmlns="" id="{5742037D-E979-4F07-8BB8-688B7C88B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DBDE00B-9DF2-4B2D-8359-DD3FCB7A16C0}" type="slidenum">
              <a:rPr kumimoji="0" lang="ko-KR" altLang="en-US" b="0">
                <a:latin typeface="Times New Roman" panose="02020603050405020304" pitchFamily="18" charset="0"/>
              </a:rPr>
              <a:pPr/>
              <a:t>5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535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슬라이드 이미지 개체 틀 1">
            <a:extLst>
              <a:ext uri="{FF2B5EF4-FFF2-40B4-BE49-F238E27FC236}">
                <a16:creationId xmlns:a16="http://schemas.microsoft.com/office/drawing/2014/main" xmlns="" id="{0EBE0530-7473-44C8-B8E5-333A02DA1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슬라이드 노트 개체 틀 2">
            <a:extLst>
              <a:ext uri="{FF2B5EF4-FFF2-40B4-BE49-F238E27FC236}">
                <a16:creationId xmlns:a16="http://schemas.microsoft.com/office/drawing/2014/main" xmlns="" id="{8EC81F1C-7411-4117-B6C6-A837E3DCA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https://www.youtube.com/watch?v=QZs_DlGHTok&amp;t=27s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i="0" dirty="0">
                <a:effectLst/>
                <a:latin typeface="Roboto"/>
              </a:rPr>
              <a:t>EPC - Electronic Product Code </a:t>
            </a:r>
            <a:r>
              <a:rPr lang="en-US" altLang="ko-KR" dirty="0">
                <a:latin typeface="Arial" panose="020B0604020202020204" pitchFamily="34" charset="0"/>
              </a:rPr>
              <a:t> (2:22)</a:t>
            </a:r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33476" name="날짜 개체 틀 3">
            <a:extLst>
              <a:ext uri="{FF2B5EF4-FFF2-40B4-BE49-F238E27FC236}">
                <a16:creationId xmlns:a16="http://schemas.microsoft.com/office/drawing/2014/main" xmlns="" id="{29316D31-C3FC-46D6-BFB4-26397B716A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E7875A0-EDE0-40F4-8916-8472A3AFAEB8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33477" name="슬라이드 번호 개체 틀 4">
            <a:extLst>
              <a:ext uri="{FF2B5EF4-FFF2-40B4-BE49-F238E27FC236}">
                <a16:creationId xmlns:a16="http://schemas.microsoft.com/office/drawing/2014/main" xmlns="" id="{5742037D-E979-4F07-8BB8-688B7C88B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DBDE00B-9DF2-4B2D-8359-DD3FCB7A16C0}" type="slidenum">
              <a:rPr kumimoji="0" lang="ko-KR" altLang="en-US" b="0">
                <a:latin typeface="Times New Roman" panose="02020603050405020304" pitchFamily="18" charset="0"/>
              </a:rPr>
              <a:pPr/>
              <a:t>6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67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슬라이드 이미지 개체 틀 1">
            <a:extLst>
              <a:ext uri="{FF2B5EF4-FFF2-40B4-BE49-F238E27FC236}">
                <a16:creationId xmlns:a16="http://schemas.microsoft.com/office/drawing/2014/main" xmlns="" id="{0EBE0530-7473-44C8-B8E5-333A02DA1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슬라이드 노트 개체 틀 2">
            <a:extLst>
              <a:ext uri="{FF2B5EF4-FFF2-40B4-BE49-F238E27FC236}">
                <a16:creationId xmlns:a16="http://schemas.microsoft.com/office/drawing/2014/main" xmlns="" id="{8EC81F1C-7411-4117-B6C6-A837E3DCA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33476" name="날짜 개체 틀 3">
            <a:extLst>
              <a:ext uri="{FF2B5EF4-FFF2-40B4-BE49-F238E27FC236}">
                <a16:creationId xmlns:a16="http://schemas.microsoft.com/office/drawing/2014/main" xmlns="" id="{29316D31-C3FC-46D6-BFB4-26397B716A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E7875A0-EDE0-40F4-8916-8472A3AFAEB8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33477" name="슬라이드 번호 개체 틀 4">
            <a:extLst>
              <a:ext uri="{FF2B5EF4-FFF2-40B4-BE49-F238E27FC236}">
                <a16:creationId xmlns:a16="http://schemas.microsoft.com/office/drawing/2014/main" xmlns="" id="{5742037D-E979-4F07-8BB8-688B7C88B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DBDE00B-9DF2-4B2D-8359-DD3FCB7A16C0}" type="slidenum">
              <a:rPr kumimoji="0" lang="ko-KR" altLang="en-US" b="0">
                <a:latin typeface="Times New Roman" panose="02020603050405020304" pitchFamily="18" charset="0"/>
              </a:rPr>
              <a:pPr/>
              <a:t>7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509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슬라이드 이미지 개체 틀 1">
            <a:extLst>
              <a:ext uri="{FF2B5EF4-FFF2-40B4-BE49-F238E27FC236}">
                <a16:creationId xmlns:a16="http://schemas.microsoft.com/office/drawing/2014/main" xmlns="" id="{0EBE0530-7473-44C8-B8E5-333A02DA1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슬라이드 노트 개체 틀 2">
            <a:extLst>
              <a:ext uri="{FF2B5EF4-FFF2-40B4-BE49-F238E27FC236}">
                <a16:creationId xmlns:a16="http://schemas.microsoft.com/office/drawing/2014/main" xmlns="" id="{8EC81F1C-7411-4117-B6C6-A837E3DCA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https://www.youtube.com/watch?v=QZs_DlGHTok&amp;t=27s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i="0" dirty="0">
                <a:effectLst/>
                <a:latin typeface="Roboto"/>
              </a:rPr>
              <a:t>EPC - Electronic Product Code </a:t>
            </a:r>
            <a:r>
              <a:rPr lang="en-US" altLang="ko-KR" dirty="0">
                <a:latin typeface="Arial" panose="020B0604020202020204" pitchFamily="34" charset="0"/>
              </a:rPr>
              <a:t> (2:22)</a:t>
            </a:r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33476" name="날짜 개체 틀 3">
            <a:extLst>
              <a:ext uri="{FF2B5EF4-FFF2-40B4-BE49-F238E27FC236}">
                <a16:creationId xmlns:a16="http://schemas.microsoft.com/office/drawing/2014/main" xmlns="" id="{29316D31-C3FC-46D6-BFB4-26397B716A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E7875A0-EDE0-40F4-8916-8472A3AFAEB8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33477" name="슬라이드 번호 개체 틀 4">
            <a:extLst>
              <a:ext uri="{FF2B5EF4-FFF2-40B4-BE49-F238E27FC236}">
                <a16:creationId xmlns:a16="http://schemas.microsoft.com/office/drawing/2014/main" xmlns="" id="{5742037D-E979-4F07-8BB8-688B7C88B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DBDE00B-9DF2-4B2D-8359-DD3FCB7A16C0}" type="slidenum">
              <a:rPr kumimoji="0" lang="ko-KR" altLang="en-US" b="0">
                <a:latin typeface="Times New Roman" panose="02020603050405020304" pitchFamily="18" charset="0"/>
              </a:rPr>
              <a:pPr/>
              <a:t>8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041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슬라이드 이미지 개체 틀 1">
            <a:extLst>
              <a:ext uri="{FF2B5EF4-FFF2-40B4-BE49-F238E27FC236}">
                <a16:creationId xmlns:a16="http://schemas.microsoft.com/office/drawing/2014/main" xmlns="" id="{0EBE0530-7473-44C8-B8E5-333A02DA1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슬라이드 노트 개체 틀 2">
            <a:extLst>
              <a:ext uri="{FF2B5EF4-FFF2-40B4-BE49-F238E27FC236}">
                <a16:creationId xmlns:a16="http://schemas.microsoft.com/office/drawing/2014/main" xmlns="" id="{8EC81F1C-7411-4117-B6C6-A837E3DCA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</a:rPr>
              <a:t>https://www.youtube.com/watch?v=QZs_DlGHTok&amp;t=27s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i="0" dirty="0">
                <a:effectLst/>
                <a:latin typeface="Roboto"/>
              </a:rPr>
              <a:t>EPC - Electronic Product Code </a:t>
            </a:r>
            <a:r>
              <a:rPr lang="en-US" altLang="ko-KR" dirty="0">
                <a:latin typeface="Arial" panose="020B0604020202020204" pitchFamily="34" charset="0"/>
              </a:rPr>
              <a:t> (2:22)</a:t>
            </a:r>
            <a:endParaRPr lang="ko-KR" altLang="en-US" dirty="0">
              <a:latin typeface="Arial" panose="020B0604020202020204" pitchFamily="34" charset="0"/>
            </a:endParaRPr>
          </a:p>
        </p:txBody>
      </p:sp>
      <p:sp>
        <p:nvSpPr>
          <p:cNvPr id="233476" name="날짜 개체 틀 3">
            <a:extLst>
              <a:ext uri="{FF2B5EF4-FFF2-40B4-BE49-F238E27FC236}">
                <a16:creationId xmlns:a16="http://schemas.microsoft.com/office/drawing/2014/main" xmlns="" id="{29316D31-C3FC-46D6-BFB4-26397B716A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3E7875A0-EDE0-40F4-8916-8472A3AFAEB8}" type="datetime1">
              <a:rPr kumimoji="0" lang="ko-KR" altLang="en-US" b="0" smtClean="0">
                <a:latin typeface="Times New Roman" panose="02020603050405020304" pitchFamily="18" charset="0"/>
              </a:rPr>
              <a:pPr/>
              <a:t>2022-09-19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  <p:sp>
        <p:nvSpPr>
          <p:cNvPr id="233477" name="슬라이드 번호 개체 틀 4">
            <a:extLst>
              <a:ext uri="{FF2B5EF4-FFF2-40B4-BE49-F238E27FC236}">
                <a16:creationId xmlns:a16="http://schemas.microsoft.com/office/drawing/2014/main" xmlns="" id="{5742037D-E979-4F07-8BB8-688B7C88B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DBDE00B-9DF2-4B2D-8359-DD3FCB7A16C0}" type="slidenum">
              <a:rPr kumimoji="0" lang="ko-KR" altLang="en-US" b="0">
                <a:latin typeface="Times New Roman" panose="02020603050405020304" pitchFamily="18" charset="0"/>
              </a:rPr>
              <a:pPr/>
              <a:t>9</a:t>
            </a:fld>
            <a:endParaRPr kumimoji="0" lang="ko-KR" altLang="en-US" b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53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098">
            <a:extLst>
              <a:ext uri="{FF2B5EF4-FFF2-40B4-BE49-F238E27FC236}">
                <a16:creationId xmlns:a16="http://schemas.microsoft.com/office/drawing/2014/main" xmlns="" id="{AFA9DB81-C194-497A-8C7A-02EFF49B1AED}"/>
              </a:ext>
            </a:extLst>
          </p:cNvPr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5" name="Group 4099">
              <a:extLst>
                <a:ext uri="{FF2B5EF4-FFF2-40B4-BE49-F238E27FC236}">
                  <a16:creationId xmlns:a16="http://schemas.microsoft.com/office/drawing/2014/main" xmlns="" id="{5757BBE3-6196-4516-85C0-DF24086B14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" y="4026"/>
              <a:ext cx="2484" cy="145"/>
              <a:chOff x="-8" y="3924"/>
              <a:chExt cx="5765" cy="403"/>
            </a:xfrm>
          </p:grpSpPr>
          <p:sp>
            <p:nvSpPr>
              <p:cNvPr id="29" name="AutoShape 4100" descr="좁은 수평선">
                <a:extLst>
                  <a:ext uri="{FF2B5EF4-FFF2-40B4-BE49-F238E27FC236}">
                    <a16:creationId xmlns:a16="http://schemas.microsoft.com/office/drawing/2014/main" xmlns="" id="{5240BF35-7E0B-482C-B198-5548964FE4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7" y="3934"/>
                <a:ext cx="38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0" name="AutoShape 4101" descr="좁은 수평선">
                <a:extLst>
                  <a:ext uri="{FF2B5EF4-FFF2-40B4-BE49-F238E27FC236}">
                    <a16:creationId xmlns:a16="http://schemas.microsoft.com/office/drawing/2014/main" xmlns="" id="{9B867CE2-C096-48BA-BE35-C7724154BD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7" y="3939"/>
                <a:ext cx="38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1" name="AutoShape 4102" descr="좁은 수평선">
                <a:extLst>
                  <a:ext uri="{FF2B5EF4-FFF2-40B4-BE49-F238E27FC236}">
                    <a16:creationId xmlns:a16="http://schemas.microsoft.com/office/drawing/2014/main" xmlns="" id="{AA6599E3-DB53-4533-9D8F-0E20B39A82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8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2" name="AutoShape 4103" descr="좁은 수평선">
                <a:extLst>
                  <a:ext uri="{FF2B5EF4-FFF2-40B4-BE49-F238E27FC236}">
                    <a16:creationId xmlns:a16="http://schemas.microsoft.com/office/drawing/2014/main" xmlns="" id="{57156918-08C9-4F42-8842-F821FDFF47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9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3" name="AutoShape 4104" descr="좁은 수평선">
                <a:extLst>
                  <a:ext uri="{FF2B5EF4-FFF2-40B4-BE49-F238E27FC236}">
                    <a16:creationId xmlns:a16="http://schemas.microsoft.com/office/drawing/2014/main" xmlns="" id="{F1E417C6-CE37-4222-9D8D-252368437F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9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4" name="AutoShape 4105" descr="좁은 수평선">
                <a:extLst>
                  <a:ext uri="{FF2B5EF4-FFF2-40B4-BE49-F238E27FC236}">
                    <a16:creationId xmlns:a16="http://schemas.microsoft.com/office/drawing/2014/main" xmlns="" id="{8D1DDAD8-BB5D-45E1-8E4E-E3491D9DC1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5" name="AutoShape 4106" descr="좁은 수평선">
                <a:extLst>
                  <a:ext uri="{FF2B5EF4-FFF2-40B4-BE49-F238E27FC236}">
                    <a16:creationId xmlns:a16="http://schemas.microsoft.com/office/drawing/2014/main" xmlns="" id="{D0C0CC8B-AFCD-4565-B940-0DD38F6B81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0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6" name="AutoShape 4107" descr="좁은 수평선">
                <a:extLst>
                  <a:ext uri="{FF2B5EF4-FFF2-40B4-BE49-F238E27FC236}">
                    <a16:creationId xmlns:a16="http://schemas.microsoft.com/office/drawing/2014/main" xmlns="" id="{317A0E10-521B-4312-95BD-D7A74E6359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0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7" name="AutoShape 4108" descr="좁은 수평선">
                <a:extLst>
                  <a:ext uri="{FF2B5EF4-FFF2-40B4-BE49-F238E27FC236}">
                    <a16:creationId xmlns:a16="http://schemas.microsoft.com/office/drawing/2014/main" xmlns="" id="{5744B0BF-AF5B-4B1C-97D5-645192C2FB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2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8" name="AutoShape 4109" descr="좁은 수평선">
                <a:extLst>
                  <a:ext uri="{FF2B5EF4-FFF2-40B4-BE49-F238E27FC236}">
                    <a16:creationId xmlns:a16="http://schemas.microsoft.com/office/drawing/2014/main" xmlns="" id="{4208FC32-2602-4FFB-A131-6480806093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0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39" name="AutoShape 4110" descr="좁은 수평선">
                <a:extLst>
                  <a:ext uri="{FF2B5EF4-FFF2-40B4-BE49-F238E27FC236}">
                    <a16:creationId xmlns:a16="http://schemas.microsoft.com/office/drawing/2014/main" xmlns="" id="{7BA0487C-0A6D-42F7-9661-B733E3A655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0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0" name="AutoShape 4111" descr="좁은 수평선">
                <a:extLst>
                  <a:ext uri="{FF2B5EF4-FFF2-40B4-BE49-F238E27FC236}">
                    <a16:creationId xmlns:a16="http://schemas.microsoft.com/office/drawing/2014/main" xmlns="" id="{B4FA4C12-7D6F-4A4F-A5D2-2E0596FE9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0" y="3928"/>
                <a:ext cx="39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1" name="AutoShape 4112" descr="좁은 수평선">
                <a:extLst>
                  <a:ext uri="{FF2B5EF4-FFF2-40B4-BE49-F238E27FC236}">
                    <a16:creationId xmlns:a16="http://schemas.microsoft.com/office/drawing/2014/main" xmlns="" id="{DAF1DF48-CC12-4FF9-A8FB-12F04630BA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2" name="AutoShape 4113" descr="좁은 수평선">
                <a:extLst>
                  <a:ext uri="{FF2B5EF4-FFF2-40B4-BE49-F238E27FC236}">
                    <a16:creationId xmlns:a16="http://schemas.microsoft.com/office/drawing/2014/main" xmlns="" id="{2CA70BD4-BA1F-4CBA-867E-5EE2356779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3" name="AutoShape 4114" descr="좁은 수평선">
                <a:extLst>
                  <a:ext uri="{FF2B5EF4-FFF2-40B4-BE49-F238E27FC236}">
                    <a16:creationId xmlns:a16="http://schemas.microsoft.com/office/drawing/2014/main" xmlns="" id="{EDC4D052-5813-4CA7-804F-921914A6AC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1" y="3928"/>
                <a:ext cx="39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4" name="AutoShape 4115" descr="좁은 수평선">
                <a:extLst>
                  <a:ext uri="{FF2B5EF4-FFF2-40B4-BE49-F238E27FC236}">
                    <a16:creationId xmlns:a16="http://schemas.microsoft.com/office/drawing/2014/main" xmlns="" id="{1D917828-1702-4419-8FE9-EB1D5F415E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5" name="AutoShape 4116" descr="좁은 수평선">
                <a:extLst>
                  <a:ext uri="{FF2B5EF4-FFF2-40B4-BE49-F238E27FC236}">
                    <a16:creationId xmlns:a16="http://schemas.microsoft.com/office/drawing/2014/main" xmlns="" id="{FD93C4EE-A18F-468E-B57E-E09747BE6A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6" name="AutoShape 4117" descr="좁은 수평선">
                <a:extLst>
                  <a:ext uri="{FF2B5EF4-FFF2-40B4-BE49-F238E27FC236}">
                    <a16:creationId xmlns:a16="http://schemas.microsoft.com/office/drawing/2014/main" xmlns="" id="{90B0153F-3352-4E1A-95D5-050B7B4E01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7" name="AutoShape 4118" descr="좁은 수평선">
                <a:extLst>
                  <a:ext uri="{FF2B5EF4-FFF2-40B4-BE49-F238E27FC236}">
                    <a16:creationId xmlns:a16="http://schemas.microsoft.com/office/drawing/2014/main" xmlns="" id="{479EE2EE-FE3E-4E6F-8E4F-21B352B61C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" y="392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8" name="AutoShape 4119" descr="좁은 수평선">
                <a:extLst>
                  <a:ext uri="{FF2B5EF4-FFF2-40B4-BE49-F238E27FC236}">
                    <a16:creationId xmlns:a16="http://schemas.microsoft.com/office/drawing/2014/main" xmlns="" id="{9C461C1F-C025-40B8-B848-DB70A8FC74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49" name="AutoShape 4120" descr="좁은 수평선">
                <a:extLst>
                  <a:ext uri="{FF2B5EF4-FFF2-40B4-BE49-F238E27FC236}">
                    <a16:creationId xmlns:a16="http://schemas.microsoft.com/office/drawing/2014/main" xmlns="" id="{70F12CCD-445C-468A-BC9E-9549013B86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8" y="3924"/>
                <a:ext cx="38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50" name="AutoShape 4121" descr="좁은 수평선">
                <a:extLst>
                  <a:ext uri="{FF2B5EF4-FFF2-40B4-BE49-F238E27FC236}">
                    <a16:creationId xmlns:a16="http://schemas.microsoft.com/office/drawing/2014/main" xmlns="" id="{42A5C36A-4136-4580-960B-7E88C7C926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96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</p:grpSp>
        <p:grpSp>
          <p:nvGrpSpPr>
            <p:cNvPr id="6" name="Group 4122">
              <a:extLst>
                <a:ext uri="{FF2B5EF4-FFF2-40B4-BE49-F238E27FC236}">
                  <a16:creationId xmlns:a16="http://schemas.microsoft.com/office/drawing/2014/main" xmlns="" id="{90359E94-A897-40C1-A2A7-BF1A2E5AE9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4" y="4026"/>
              <a:ext cx="2484" cy="145"/>
              <a:chOff x="-8" y="3924"/>
              <a:chExt cx="5765" cy="403"/>
            </a:xfrm>
          </p:grpSpPr>
          <p:sp>
            <p:nvSpPr>
              <p:cNvPr id="7" name="AutoShape 4123" descr="좁은 수평선">
                <a:extLst>
                  <a:ext uri="{FF2B5EF4-FFF2-40B4-BE49-F238E27FC236}">
                    <a16:creationId xmlns:a16="http://schemas.microsoft.com/office/drawing/2014/main" xmlns="" id="{8F6B8772-75DC-464C-A8F6-E048D78540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7" y="3934"/>
                <a:ext cx="38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8" name="AutoShape 4124" descr="좁은 수평선">
                <a:extLst>
                  <a:ext uri="{FF2B5EF4-FFF2-40B4-BE49-F238E27FC236}">
                    <a16:creationId xmlns:a16="http://schemas.microsoft.com/office/drawing/2014/main" xmlns="" id="{D6168E19-AC9E-4087-AA69-B92BAC806D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7" y="3939"/>
                <a:ext cx="38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9" name="AutoShape 4125" descr="좁은 수평선">
                <a:extLst>
                  <a:ext uri="{FF2B5EF4-FFF2-40B4-BE49-F238E27FC236}">
                    <a16:creationId xmlns:a16="http://schemas.microsoft.com/office/drawing/2014/main" xmlns="" id="{4DEB4531-5A15-4A03-80BE-97A9A85281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8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" name="AutoShape 4126" descr="좁은 수평선">
                <a:extLst>
                  <a:ext uri="{FF2B5EF4-FFF2-40B4-BE49-F238E27FC236}">
                    <a16:creationId xmlns:a16="http://schemas.microsoft.com/office/drawing/2014/main" xmlns="" id="{2777CC2E-60C4-4C98-94B3-174DE9989D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9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1" name="AutoShape 4127" descr="좁은 수평선">
                <a:extLst>
                  <a:ext uri="{FF2B5EF4-FFF2-40B4-BE49-F238E27FC236}">
                    <a16:creationId xmlns:a16="http://schemas.microsoft.com/office/drawing/2014/main" xmlns="" id="{8AE1F8D1-6CEE-44A8-A307-3CE41B69E7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9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2" name="AutoShape 4128" descr="좁은 수평선">
                <a:extLst>
                  <a:ext uri="{FF2B5EF4-FFF2-40B4-BE49-F238E27FC236}">
                    <a16:creationId xmlns:a16="http://schemas.microsoft.com/office/drawing/2014/main" xmlns="" id="{F82C0CC6-CC6B-40EC-AE17-C4CB5FB177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0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3" name="AutoShape 4129" descr="좁은 수평선">
                <a:extLst>
                  <a:ext uri="{FF2B5EF4-FFF2-40B4-BE49-F238E27FC236}">
                    <a16:creationId xmlns:a16="http://schemas.microsoft.com/office/drawing/2014/main" xmlns="" id="{84F77A62-94E6-4AE1-A8F1-338223FC98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0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4" name="AutoShape 4130" descr="좁은 수평선">
                <a:extLst>
                  <a:ext uri="{FF2B5EF4-FFF2-40B4-BE49-F238E27FC236}">
                    <a16:creationId xmlns:a16="http://schemas.microsoft.com/office/drawing/2014/main" xmlns="" id="{8D7F375A-3E96-4DC1-8F2B-619D02F9E0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0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5" name="AutoShape 4131" descr="좁은 수평선">
                <a:extLst>
                  <a:ext uri="{FF2B5EF4-FFF2-40B4-BE49-F238E27FC236}">
                    <a16:creationId xmlns:a16="http://schemas.microsoft.com/office/drawing/2014/main" xmlns="" id="{A34604A7-C1BA-4E1E-B681-5F9EC614A6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2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6" name="AutoShape 4132" descr="좁은 수평선">
                <a:extLst>
                  <a:ext uri="{FF2B5EF4-FFF2-40B4-BE49-F238E27FC236}">
                    <a16:creationId xmlns:a16="http://schemas.microsoft.com/office/drawing/2014/main" xmlns="" id="{6D0118D5-7C63-4245-AA5F-FEE2EB86CC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0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7" name="AutoShape 4133" descr="좁은 수평선">
                <a:extLst>
                  <a:ext uri="{FF2B5EF4-FFF2-40B4-BE49-F238E27FC236}">
                    <a16:creationId xmlns:a16="http://schemas.microsoft.com/office/drawing/2014/main" xmlns="" id="{92C06579-2B46-42F3-9970-A234E6F4EF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0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8" name="AutoShape 4134" descr="좁은 수평선">
                <a:extLst>
                  <a:ext uri="{FF2B5EF4-FFF2-40B4-BE49-F238E27FC236}">
                    <a16:creationId xmlns:a16="http://schemas.microsoft.com/office/drawing/2014/main" xmlns="" id="{2CAD203C-BBDB-4A8B-9A67-D00BB7ECDA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0" y="3928"/>
                <a:ext cx="39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9" name="AutoShape 4135" descr="좁은 수평선">
                <a:extLst>
                  <a:ext uri="{FF2B5EF4-FFF2-40B4-BE49-F238E27FC236}">
                    <a16:creationId xmlns:a16="http://schemas.microsoft.com/office/drawing/2014/main" xmlns="" id="{8F7BD623-FB5F-4AAB-A714-15564722E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0" name="AutoShape 4136" descr="좁은 수평선">
                <a:extLst>
                  <a:ext uri="{FF2B5EF4-FFF2-40B4-BE49-F238E27FC236}">
                    <a16:creationId xmlns:a16="http://schemas.microsoft.com/office/drawing/2014/main" xmlns="" id="{55AEAB63-5782-475E-A945-DE013C946E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1" name="AutoShape 4137" descr="좁은 수평선">
                <a:extLst>
                  <a:ext uri="{FF2B5EF4-FFF2-40B4-BE49-F238E27FC236}">
                    <a16:creationId xmlns:a16="http://schemas.microsoft.com/office/drawing/2014/main" xmlns="" id="{7D015F96-4BD2-4CBB-AA47-DDC82E7F6A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1" y="3928"/>
                <a:ext cx="39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2" name="AutoShape 4138" descr="좁은 수평선">
                <a:extLst>
                  <a:ext uri="{FF2B5EF4-FFF2-40B4-BE49-F238E27FC236}">
                    <a16:creationId xmlns:a16="http://schemas.microsoft.com/office/drawing/2014/main" xmlns="" id="{A8500CF0-C874-4053-8982-4BC69D62B5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3" name="AutoShape 4139" descr="좁은 수평선">
                <a:extLst>
                  <a:ext uri="{FF2B5EF4-FFF2-40B4-BE49-F238E27FC236}">
                    <a16:creationId xmlns:a16="http://schemas.microsoft.com/office/drawing/2014/main" xmlns="" id="{D31E5FE9-557A-4317-B468-A25E5E3A01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5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4" name="AutoShape 4140" descr="좁은 수평선">
                <a:extLst>
                  <a:ext uri="{FF2B5EF4-FFF2-40B4-BE49-F238E27FC236}">
                    <a16:creationId xmlns:a16="http://schemas.microsoft.com/office/drawing/2014/main" xmlns="" id="{56B1DD06-397F-432D-8947-DEEFB7726D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5" name="AutoShape 4141" descr="좁은 수평선">
                <a:extLst>
                  <a:ext uri="{FF2B5EF4-FFF2-40B4-BE49-F238E27FC236}">
                    <a16:creationId xmlns:a16="http://schemas.microsoft.com/office/drawing/2014/main" xmlns="" id="{0359C932-9B5A-41D4-9222-35FB6DA846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" y="392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6" name="AutoShape 4142" descr="좁은 수평선">
                <a:extLst>
                  <a:ext uri="{FF2B5EF4-FFF2-40B4-BE49-F238E27FC236}">
                    <a16:creationId xmlns:a16="http://schemas.microsoft.com/office/drawing/2014/main" xmlns="" id="{D65D01B3-ADAA-49F0-B892-2CA61CE34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7" name="AutoShape 4143" descr="좁은 수평선">
                <a:extLst>
                  <a:ext uri="{FF2B5EF4-FFF2-40B4-BE49-F238E27FC236}">
                    <a16:creationId xmlns:a16="http://schemas.microsoft.com/office/drawing/2014/main" xmlns="" id="{4A1BE724-D148-4CD1-A3AF-4BA9CC28C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8" y="3924"/>
                <a:ext cx="380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28" name="AutoShape 4144" descr="좁은 수평선">
                <a:extLst>
                  <a:ext uri="{FF2B5EF4-FFF2-40B4-BE49-F238E27FC236}">
                    <a16:creationId xmlns:a16="http://schemas.microsoft.com/office/drawing/2014/main" xmlns="" id="{61202115-5C5B-4D1C-95FF-59972C2469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96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</p:grpSp>
      </p:grpSp>
      <p:grpSp>
        <p:nvGrpSpPr>
          <p:cNvPr id="51" name="Group 4145">
            <a:extLst>
              <a:ext uri="{FF2B5EF4-FFF2-40B4-BE49-F238E27FC236}">
                <a16:creationId xmlns:a16="http://schemas.microsoft.com/office/drawing/2014/main" xmlns="" id="{38BBB758-1EBF-4E97-9242-A6C9CEC94E11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362200"/>
            <a:ext cx="7924800" cy="762000"/>
            <a:chOff x="384" y="1488"/>
            <a:chExt cx="4992" cy="480"/>
          </a:xfrm>
        </p:grpSpPr>
        <p:sp>
          <p:nvSpPr>
            <p:cNvPr id="52" name="Line 4146">
              <a:extLst>
                <a:ext uri="{FF2B5EF4-FFF2-40B4-BE49-F238E27FC236}">
                  <a16:creationId xmlns:a16="http://schemas.microsoft.com/office/drawing/2014/main" xmlns="" id="{72AA6450-1D10-42D7-98F7-B6819BC14517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3" name="Line 4147">
              <a:extLst>
                <a:ext uri="{FF2B5EF4-FFF2-40B4-BE49-F238E27FC236}">
                  <a16:creationId xmlns:a16="http://schemas.microsoft.com/office/drawing/2014/main" xmlns="" id="{3585BAAE-9918-42A3-ADF7-22EEA1FBC130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54" name="Group 4148">
              <a:extLst>
                <a:ext uri="{FF2B5EF4-FFF2-40B4-BE49-F238E27FC236}">
                  <a16:creationId xmlns:a16="http://schemas.microsoft.com/office/drawing/2014/main" xmlns="" id="{4CC9C088-32C5-4A4C-9F51-EA497F71108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64" name="AutoShape 4149">
                <a:extLst>
                  <a:ext uri="{FF2B5EF4-FFF2-40B4-BE49-F238E27FC236}">
                    <a16:creationId xmlns:a16="http://schemas.microsoft.com/office/drawing/2014/main" xmlns="" id="{7C0980FC-DE72-451A-AF89-077EF907BA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65" name="Freeform 4150">
                <a:extLst>
                  <a:ext uri="{FF2B5EF4-FFF2-40B4-BE49-F238E27FC236}">
                    <a16:creationId xmlns:a16="http://schemas.microsoft.com/office/drawing/2014/main" xmlns="" id="{5A2F8B43-2132-465F-887B-A833435083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>
                  <a:gd name="T0" fmla="*/ 33139 w 196"/>
                  <a:gd name="T1" fmla="*/ 1191024 h 158"/>
                  <a:gd name="T2" fmla="*/ 88677 w 196"/>
                  <a:gd name="T3" fmla="*/ 1201489 h 158"/>
                  <a:gd name="T4" fmla="*/ 52355 w 196"/>
                  <a:gd name="T5" fmla="*/ 1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6" name="Freeform 4151">
                <a:extLst>
                  <a:ext uri="{FF2B5EF4-FFF2-40B4-BE49-F238E27FC236}">
                    <a16:creationId xmlns:a16="http://schemas.microsoft.com/office/drawing/2014/main" xmlns="" id="{904E24E2-050A-4EC7-9E4C-21692BE7EE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>
                  <a:gd name="T0" fmla="*/ 59846 w 192"/>
                  <a:gd name="T1" fmla="*/ 1 h 157"/>
                  <a:gd name="T2" fmla="*/ 157613 w 192"/>
                  <a:gd name="T3" fmla="*/ 0 h 157"/>
                  <a:gd name="T4" fmla="*/ 92676 w 192"/>
                  <a:gd name="T5" fmla="*/ 830395 h 157"/>
                  <a:gd name="T6" fmla="*/ 0 w 192"/>
                  <a:gd name="T7" fmla="*/ 830395 h 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7" name="AutoShape 4152">
                <a:extLst>
                  <a:ext uri="{FF2B5EF4-FFF2-40B4-BE49-F238E27FC236}">
                    <a16:creationId xmlns:a16="http://schemas.microsoft.com/office/drawing/2014/main" xmlns="" id="{23D4D9AE-CF73-41BF-B373-4DB8535DCD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68" name="Freeform 4153">
                <a:extLst>
                  <a:ext uri="{FF2B5EF4-FFF2-40B4-BE49-F238E27FC236}">
                    <a16:creationId xmlns:a16="http://schemas.microsoft.com/office/drawing/2014/main" xmlns="" id="{540C5125-529D-4233-A4CE-CFD4B7A4EA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>
                  <a:gd name="T0" fmla="*/ 31408 w 196"/>
                  <a:gd name="T1" fmla="*/ 695456 h 158"/>
                  <a:gd name="T2" fmla="*/ 88677 w 196"/>
                  <a:gd name="T3" fmla="*/ 695456 h 158"/>
                  <a:gd name="T4" fmla="*/ 55354 w 196"/>
                  <a:gd name="T5" fmla="*/ 0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9" name="Freeform 4154">
                <a:extLst>
                  <a:ext uri="{FF2B5EF4-FFF2-40B4-BE49-F238E27FC236}">
                    <a16:creationId xmlns:a16="http://schemas.microsoft.com/office/drawing/2014/main" xmlns="" id="{BB3F1949-D83E-41C8-B9F1-8F3F1B5D68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>
                  <a:gd name="T0" fmla="*/ 58337 w 194"/>
                  <a:gd name="T1" fmla="*/ 0 h 158"/>
                  <a:gd name="T2" fmla="*/ 168796 w 194"/>
                  <a:gd name="T3" fmla="*/ 0 h 158"/>
                  <a:gd name="T4" fmla="*/ 104442 w 194"/>
                  <a:gd name="T5" fmla="*/ 695456 h 158"/>
                  <a:gd name="T6" fmla="*/ 0 w 194"/>
                  <a:gd name="T7" fmla="*/ 688875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0" name="Freeform 4155">
                <a:extLst>
                  <a:ext uri="{FF2B5EF4-FFF2-40B4-BE49-F238E27FC236}">
                    <a16:creationId xmlns:a16="http://schemas.microsoft.com/office/drawing/2014/main" xmlns="" id="{844B6DA4-0E57-4E4B-A81F-651328B3FC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>
                  <a:gd name="T0" fmla="*/ 42732 w 86"/>
                  <a:gd name="T1" fmla="*/ 0 h 102"/>
                  <a:gd name="T2" fmla="*/ 0 w 86"/>
                  <a:gd name="T3" fmla="*/ 426593 h 102"/>
                  <a:gd name="T4" fmla="*/ 83023 w 86"/>
                  <a:gd name="T5" fmla="*/ 426593 h 102"/>
                  <a:gd name="T6" fmla="*/ 42732 w 86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1" name="Freeform 4156">
                <a:extLst>
                  <a:ext uri="{FF2B5EF4-FFF2-40B4-BE49-F238E27FC236}">
                    <a16:creationId xmlns:a16="http://schemas.microsoft.com/office/drawing/2014/main" xmlns="" id="{201DE037-37F2-4172-9D7F-CAD652AEE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>
                  <a:gd name="T0" fmla="*/ 40563 w 86"/>
                  <a:gd name="T1" fmla="*/ 530080 h 102"/>
                  <a:gd name="T2" fmla="*/ 0 w 86"/>
                  <a:gd name="T3" fmla="*/ 0 h 102"/>
                  <a:gd name="T4" fmla="*/ 83023 w 86"/>
                  <a:gd name="T5" fmla="*/ 0 h 102"/>
                  <a:gd name="T6" fmla="*/ 40563 w 86"/>
                  <a:gd name="T7" fmla="*/ 530080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55" name="Group 4157">
              <a:extLst>
                <a:ext uri="{FF2B5EF4-FFF2-40B4-BE49-F238E27FC236}">
                  <a16:creationId xmlns:a16="http://schemas.microsoft.com/office/drawing/2014/main" xmlns="" id="{2C5FD79F-FAE2-4670-992F-230949FFDC3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56" name="AutoShape 4158">
                <a:extLst>
                  <a:ext uri="{FF2B5EF4-FFF2-40B4-BE49-F238E27FC236}">
                    <a16:creationId xmlns:a16="http://schemas.microsoft.com/office/drawing/2014/main" xmlns="" id="{A5FE54E9-317E-4A20-B463-E5936616DC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57" name="Freeform 4159">
                <a:extLst>
                  <a:ext uri="{FF2B5EF4-FFF2-40B4-BE49-F238E27FC236}">
                    <a16:creationId xmlns:a16="http://schemas.microsoft.com/office/drawing/2014/main" xmlns="" id="{5E993B8B-F5AC-4E52-8869-A2200B5722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>
                  <a:gd name="T0" fmla="*/ 7694 w 196"/>
                  <a:gd name="T1" fmla="*/ 601036 h 158"/>
                  <a:gd name="T2" fmla="*/ 20310 w 196"/>
                  <a:gd name="T3" fmla="*/ 605478 h 158"/>
                  <a:gd name="T4" fmla="*/ 12057 w 196"/>
                  <a:gd name="T5" fmla="*/ 1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8" name="Freeform 4160">
                <a:extLst>
                  <a:ext uri="{FF2B5EF4-FFF2-40B4-BE49-F238E27FC236}">
                    <a16:creationId xmlns:a16="http://schemas.microsoft.com/office/drawing/2014/main" xmlns="" id="{33F54975-6BAE-45AA-A43D-836E577666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>
                  <a:gd name="T0" fmla="*/ 13733 w 192"/>
                  <a:gd name="T1" fmla="*/ 1 h 157"/>
                  <a:gd name="T2" fmla="*/ 36269 w 192"/>
                  <a:gd name="T3" fmla="*/ 0 h 157"/>
                  <a:gd name="T4" fmla="*/ 21227 w 192"/>
                  <a:gd name="T5" fmla="*/ 830395 h 157"/>
                  <a:gd name="T6" fmla="*/ 0 w 192"/>
                  <a:gd name="T7" fmla="*/ 830395 h 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9" name="AutoShape 4161">
                <a:extLst>
                  <a:ext uri="{FF2B5EF4-FFF2-40B4-BE49-F238E27FC236}">
                    <a16:creationId xmlns:a16="http://schemas.microsoft.com/office/drawing/2014/main" xmlns="" id="{1E57602F-E417-42BB-B04B-46EA1CEBCF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60" name="Freeform 4162">
                <a:extLst>
                  <a:ext uri="{FF2B5EF4-FFF2-40B4-BE49-F238E27FC236}">
                    <a16:creationId xmlns:a16="http://schemas.microsoft.com/office/drawing/2014/main" xmlns="" id="{1FF926D5-FE8B-43BF-8B5C-37EBDAFBF1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>
                  <a:gd name="T0" fmla="*/ 7105 w 196"/>
                  <a:gd name="T1" fmla="*/ 695456 h 158"/>
                  <a:gd name="T2" fmla="*/ 20310 w 196"/>
                  <a:gd name="T3" fmla="*/ 695456 h 158"/>
                  <a:gd name="T4" fmla="*/ 12600 w 196"/>
                  <a:gd name="T5" fmla="*/ 0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1" name="Freeform 4163">
                <a:extLst>
                  <a:ext uri="{FF2B5EF4-FFF2-40B4-BE49-F238E27FC236}">
                    <a16:creationId xmlns:a16="http://schemas.microsoft.com/office/drawing/2014/main" xmlns="" id="{133A0C54-FC4C-435E-BF14-157D8BD48B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>
                  <a:gd name="T0" fmla="*/ 12054 w 194"/>
                  <a:gd name="T1" fmla="*/ 0 h 158"/>
                  <a:gd name="T2" fmla="*/ 34727 w 194"/>
                  <a:gd name="T3" fmla="*/ 0 h 158"/>
                  <a:gd name="T4" fmla="*/ 21560 w 194"/>
                  <a:gd name="T5" fmla="*/ 695456 h 158"/>
                  <a:gd name="T6" fmla="*/ 0 w 194"/>
                  <a:gd name="T7" fmla="*/ 688875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2" name="Freeform 4164">
                <a:extLst>
                  <a:ext uri="{FF2B5EF4-FFF2-40B4-BE49-F238E27FC236}">
                    <a16:creationId xmlns:a16="http://schemas.microsoft.com/office/drawing/2014/main" xmlns="" id="{3CE63B4A-CF93-428E-A682-8E167F959F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>
                  <a:gd name="T0" fmla="*/ 8230 w 86"/>
                  <a:gd name="T1" fmla="*/ 0 h 102"/>
                  <a:gd name="T2" fmla="*/ 0 w 86"/>
                  <a:gd name="T3" fmla="*/ 426593 h 102"/>
                  <a:gd name="T4" fmla="*/ 16042 w 86"/>
                  <a:gd name="T5" fmla="*/ 426593 h 102"/>
                  <a:gd name="T6" fmla="*/ 8230 w 86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3" name="Freeform 4165">
                <a:extLst>
                  <a:ext uri="{FF2B5EF4-FFF2-40B4-BE49-F238E27FC236}">
                    <a16:creationId xmlns:a16="http://schemas.microsoft.com/office/drawing/2014/main" xmlns="" id="{140A0DAF-209B-4F90-84FA-C54C735DA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>
                  <a:gd name="T0" fmla="*/ 7796 w 86"/>
                  <a:gd name="T1" fmla="*/ 530080 h 102"/>
                  <a:gd name="T2" fmla="*/ 0 w 86"/>
                  <a:gd name="T3" fmla="*/ 0 h 102"/>
                  <a:gd name="T4" fmla="*/ 16042 w 86"/>
                  <a:gd name="T5" fmla="*/ 0 h 102"/>
                  <a:gd name="T6" fmla="*/ 7796 w 86"/>
                  <a:gd name="T7" fmla="*/ 530080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72" name="Text Box 4171">
            <a:extLst>
              <a:ext uri="{FF2B5EF4-FFF2-40B4-BE49-F238E27FC236}">
                <a16:creationId xmlns:a16="http://schemas.microsoft.com/office/drawing/2014/main" xmlns="" id="{F3152ACB-F6A5-488E-878B-3CBE2ADEE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defRPr/>
            </a:pPr>
            <a:endParaRPr kumimoji="0" lang="ko-KR" altLang="en-US" b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3302" name="Rectangle 41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223303" name="Rectangle 41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73" name="Rectangle 4168">
            <a:extLst>
              <a:ext uri="{FF2B5EF4-FFF2-40B4-BE49-F238E27FC236}">
                <a16:creationId xmlns:a16="http://schemas.microsoft.com/office/drawing/2014/main" xmlns="" id="{71EBD965-430C-47CA-9550-EA4BA8FAD36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4" name="Rectangle 4169">
            <a:extLst>
              <a:ext uri="{FF2B5EF4-FFF2-40B4-BE49-F238E27FC236}">
                <a16:creationId xmlns:a16="http://schemas.microsoft.com/office/drawing/2014/main" xmlns="" id="{6B854149-B166-4C7E-8E67-8852CD01F6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5" name="Rectangle 4170">
            <a:extLst>
              <a:ext uri="{FF2B5EF4-FFF2-40B4-BE49-F238E27FC236}">
                <a16:creationId xmlns:a16="http://schemas.microsoft.com/office/drawing/2014/main" xmlns="" id="{D5B5D9C3-906C-4368-A128-1AD46B3393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D2952D-0A0C-4A83-9447-4B14AEFCA462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3652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xmlns="" id="{07C286E7-C067-42C3-A2DB-6DF91CEE85B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Rectangle 72">
            <a:extLst>
              <a:ext uri="{FF2B5EF4-FFF2-40B4-BE49-F238E27FC236}">
                <a16:creationId xmlns:a16="http://schemas.microsoft.com/office/drawing/2014/main" xmlns="" id="{28A13B63-359F-4C1E-85FD-E7F3D3C11F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3">
            <a:extLst>
              <a:ext uri="{FF2B5EF4-FFF2-40B4-BE49-F238E27FC236}">
                <a16:creationId xmlns:a16="http://schemas.microsoft.com/office/drawing/2014/main" xmlns="" id="{BCBD0A0B-26E2-49B0-8A8E-560D6BD990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CA6D3A-FA5E-4BD0-99AE-500B332E9F45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20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xmlns="" id="{947EDF1C-FB6A-4EAB-B028-7E608E36611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Rectangle 72">
            <a:extLst>
              <a:ext uri="{FF2B5EF4-FFF2-40B4-BE49-F238E27FC236}">
                <a16:creationId xmlns:a16="http://schemas.microsoft.com/office/drawing/2014/main" xmlns="" id="{26297D56-5F76-4242-BCD1-01D3FE04D6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3">
            <a:extLst>
              <a:ext uri="{FF2B5EF4-FFF2-40B4-BE49-F238E27FC236}">
                <a16:creationId xmlns:a16="http://schemas.microsoft.com/office/drawing/2014/main" xmlns="" id="{FEF771DB-0902-495F-A0C1-2F22E65558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6E15F0-C380-4B49-AAE4-89AF4610DE43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4683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xmlns="" id="{DA03F808-BE0F-4813-8101-87AEB00EAAC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Rectangle 72">
            <a:extLst>
              <a:ext uri="{FF2B5EF4-FFF2-40B4-BE49-F238E27FC236}">
                <a16:creationId xmlns:a16="http://schemas.microsoft.com/office/drawing/2014/main" xmlns="" id="{D845E5C5-874E-414C-9176-38B519499D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3">
            <a:extLst>
              <a:ext uri="{FF2B5EF4-FFF2-40B4-BE49-F238E27FC236}">
                <a16:creationId xmlns:a16="http://schemas.microsoft.com/office/drawing/2014/main" xmlns="" id="{EB1C06C6-68B8-4A8A-ADDE-787334FFF9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99E274-1907-4065-B533-2F6F4139E4FE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8055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71">
            <a:extLst>
              <a:ext uri="{FF2B5EF4-FFF2-40B4-BE49-F238E27FC236}">
                <a16:creationId xmlns:a16="http://schemas.microsoft.com/office/drawing/2014/main" xmlns="" id="{500828F8-575F-4D47-B6DC-DFAC04E87F4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Rectangle 72">
            <a:extLst>
              <a:ext uri="{FF2B5EF4-FFF2-40B4-BE49-F238E27FC236}">
                <a16:creationId xmlns:a16="http://schemas.microsoft.com/office/drawing/2014/main" xmlns="" id="{3CFE4670-11BC-4314-BAFC-BE1A4CF687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3">
            <a:extLst>
              <a:ext uri="{FF2B5EF4-FFF2-40B4-BE49-F238E27FC236}">
                <a16:creationId xmlns:a16="http://schemas.microsoft.com/office/drawing/2014/main" xmlns="" id="{1AF717F2-E749-4D11-90B1-8D50C38A5E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F275A6-0D33-44F3-8A75-946675ED7DDE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595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>
            <a:extLst>
              <a:ext uri="{FF2B5EF4-FFF2-40B4-BE49-F238E27FC236}">
                <a16:creationId xmlns:a16="http://schemas.microsoft.com/office/drawing/2014/main" xmlns="" id="{46BC83B1-B81F-47F9-85DB-677829858B6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xmlns="" id="{4A6C1C63-8BFA-455A-A052-FC8E2FEA29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Rectangle 73">
            <a:extLst>
              <a:ext uri="{FF2B5EF4-FFF2-40B4-BE49-F238E27FC236}">
                <a16:creationId xmlns:a16="http://schemas.microsoft.com/office/drawing/2014/main" xmlns="" id="{DDADEF4B-7998-4B71-AB35-4871B7FAD7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7982A5-FBE9-4BE0-B7C2-D313BFD410A2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690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71">
            <a:extLst>
              <a:ext uri="{FF2B5EF4-FFF2-40B4-BE49-F238E27FC236}">
                <a16:creationId xmlns:a16="http://schemas.microsoft.com/office/drawing/2014/main" xmlns="" id="{7C8667EC-A61F-4533-A618-982F1BCFD06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Rectangle 72">
            <a:extLst>
              <a:ext uri="{FF2B5EF4-FFF2-40B4-BE49-F238E27FC236}">
                <a16:creationId xmlns:a16="http://schemas.microsoft.com/office/drawing/2014/main" xmlns="" id="{4CAFA22F-42C4-4975-8CC9-89C622DEF8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Rectangle 73">
            <a:extLst>
              <a:ext uri="{FF2B5EF4-FFF2-40B4-BE49-F238E27FC236}">
                <a16:creationId xmlns:a16="http://schemas.microsoft.com/office/drawing/2014/main" xmlns="" id="{D538DE2E-2C67-4BE2-8243-CE8070E19C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42C96E-A82A-4571-B0A6-B44ADE245D55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3594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71">
            <a:extLst>
              <a:ext uri="{FF2B5EF4-FFF2-40B4-BE49-F238E27FC236}">
                <a16:creationId xmlns:a16="http://schemas.microsoft.com/office/drawing/2014/main" xmlns="" id="{33677EC2-A405-43C2-B08E-65408EA7297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Rectangle 72">
            <a:extLst>
              <a:ext uri="{FF2B5EF4-FFF2-40B4-BE49-F238E27FC236}">
                <a16:creationId xmlns:a16="http://schemas.microsoft.com/office/drawing/2014/main" xmlns="" id="{5EF52887-722A-46BB-880A-08E36CDAEE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Rectangle 73">
            <a:extLst>
              <a:ext uri="{FF2B5EF4-FFF2-40B4-BE49-F238E27FC236}">
                <a16:creationId xmlns:a16="http://schemas.microsoft.com/office/drawing/2014/main" xmlns="" id="{A06D7536-8852-420A-A455-C6A6135A6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C77AE1-FB91-401D-89BF-96213B7CEB03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612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>
            <a:extLst>
              <a:ext uri="{FF2B5EF4-FFF2-40B4-BE49-F238E27FC236}">
                <a16:creationId xmlns:a16="http://schemas.microsoft.com/office/drawing/2014/main" xmlns="" id="{8BE09037-DDE1-46D7-9CFB-E57E8B8B9F8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Rectangle 72">
            <a:extLst>
              <a:ext uri="{FF2B5EF4-FFF2-40B4-BE49-F238E27FC236}">
                <a16:creationId xmlns:a16="http://schemas.microsoft.com/office/drawing/2014/main" xmlns="" id="{59E32087-BF71-4F42-83D4-9CEDA87C97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Rectangle 73">
            <a:extLst>
              <a:ext uri="{FF2B5EF4-FFF2-40B4-BE49-F238E27FC236}">
                <a16:creationId xmlns:a16="http://schemas.microsoft.com/office/drawing/2014/main" xmlns="" id="{F9E7D0ED-D8E2-4C2D-A72F-32020EA7BC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F2C9C8-16B9-4DD4-BE62-54333DE60208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7362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>
            <a:extLst>
              <a:ext uri="{FF2B5EF4-FFF2-40B4-BE49-F238E27FC236}">
                <a16:creationId xmlns:a16="http://schemas.microsoft.com/office/drawing/2014/main" xmlns="" id="{5D4A15B6-81AD-46BD-A030-B994F4C831F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xmlns="" id="{4B33A50E-FF14-478B-A764-7BDBAF9305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Rectangle 73">
            <a:extLst>
              <a:ext uri="{FF2B5EF4-FFF2-40B4-BE49-F238E27FC236}">
                <a16:creationId xmlns:a16="http://schemas.microsoft.com/office/drawing/2014/main" xmlns="" id="{7A56265A-28DF-48BD-85C5-BF70FBCF54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06AFAB-1933-4EC1-93F4-D32C0A445FD3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5994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>
            <a:extLst>
              <a:ext uri="{FF2B5EF4-FFF2-40B4-BE49-F238E27FC236}">
                <a16:creationId xmlns:a16="http://schemas.microsoft.com/office/drawing/2014/main" xmlns="" id="{BEB49E94-FC04-4361-87D1-3EAD73DE87C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xmlns="" id="{DD0388AB-2190-4D5D-9A97-A752F9286B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Rectangle 73">
            <a:extLst>
              <a:ext uri="{FF2B5EF4-FFF2-40B4-BE49-F238E27FC236}">
                <a16:creationId xmlns:a16="http://schemas.microsoft.com/office/drawing/2014/main" xmlns="" id="{AAB91221-AC3E-46E2-A959-7E173EF0E1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560858-C098-42C7-92F9-438D3F4E8FB8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8231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xmlns="" id="{6F912D06-30FD-4D10-B75E-F53E5ABD840B}"/>
              </a:ext>
            </a:extLst>
          </p:cNvPr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1052" name="Group 3" descr="좁은 수평선">
              <a:extLst>
                <a:ext uri="{FF2B5EF4-FFF2-40B4-BE49-F238E27FC236}">
                  <a16:creationId xmlns:a16="http://schemas.microsoft.com/office/drawing/2014/main" xmlns="" id="{85FD976D-0900-49A4-8091-8133913815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1076" name="AutoShape 4" descr="좁은 수평선">
                <a:extLst>
                  <a:ext uri="{FF2B5EF4-FFF2-40B4-BE49-F238E27FC236}">
                    <a16:creationId xmlns:a16="http://schemas.microsoft.com/office/drawing/2014/main" xmlns="" id="{A4230749-2CA2-4345-BEEC-228077292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7" name="AutoShape 5" descr="좁은 수평선">
                <a:extLst>
                  <a:ext uri="{FF2B5EF4-FFF2-40B4-BE49-F238E27FC236}">
                    <a16:creationId xmlns:a16="http://schemas.microsoft.com/office/drawing/2014/main" xmlns="" id="{E3469B05-D2D9-42D8-9A16-D45EBAA429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8" name="AutoShape 6" descr="좁은 수평선">
                <a:extLst>
                  <a:ext uri="{FF2B5EF4-FFF2-40B4-BE49-F238E27FC236}">
                    <a16:creationId xmlns:a16="http://schemas.microsoft.com/office/drawing/2014/main" xmlns="" id="{49CCCE33-CAE7-4BC0-BCBC-214E23B848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9" name="AutoShape 7" descr="좁은 수평선">
                <a:extLst>
                  <a:ext uri="{FF2B5EF4-FFF2-40B4-BE49-F238E27FC236}">
                    <a16:creationId xmlns:a16="http://schemas.microsoft.com/office/drawing/2014/main" xmlns="" id="{E3C3561F-5603-48E8-8C9E-7FBDDDF550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0" name="AutoShape 8" descr="좁은 수평선">
                <a:extLst>
                  <a:ext uri="{FF2B5EF4-FFF2-40B4-BE49-F238E27FC236}">
                    <a16:creationId xmlns:a16="http://schemas.microsoft.com/office/drawing/2014/main" xmlns="" id="{D0899851-E332-4FF4-90AF-6910DF4732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1" name="AutoShape 9" descr="좁은 수평선">
                <a:extLst>
                  <a:ext uri="{FF2B5EF4-FFF2-40B4-BE49-F238E27FC236}">
                    <a16:creationId xmlns:a16="http://schemas.microsoft.com/office/drawing/2014/main" xmlns="" id="{1BA8BD00-66AE-4748-B286-CE2BBD07E5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2" name="AutoShape 10" descr="좁은 수평선">
                <a:extLst>
                  <a:ext uri="{FF2B5EF4-FFF2-40B4-BE49-F238E27FC236}">
                    <a16:creationId xmlns:a16="http://schemas.microsoft.com/office/drawing/2014/main" xmlns="" id="{5F29F06E-A485-4C17-AE4D-769600F3B3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3" name="AutoShape 11" descr="좁은 수평선">
                <a:extLst>
                  <a:ext uri="{FF2B5EF4-FFF2-40B4-BE49-F238E27FC236}">
                    <a16:creationId xmlns:a16="http://schemas.microsoft.com/office/drawing/2014/main" xmlns="" id="{6CB42F64-507B-45A2-BA2D-5499537297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4" name="AutoShape 12" descr="좁은 수평선">
                <a:extLst>
                  <a:ext uri="{FF2B5EF4-FFF2-40B4-BE49-F238E27FC236}">
                    <a16:creationId xmlns:a16="http://schemas.microsoft.com/office/drawing/2014/main" xmlns="" id="{91F77E3E-BFAB-40CD-B9CC-B0638CCAB2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5" name="AutoShape 13" descr="좁은 수평선">
                <a:extLst>
                  <a:ext uri="{FF2B5EF4-FFF2-40B4-BE49-F238E27FC236}">
                    <a16:creationId xmlns:a16="http://schemas.microsoft.com/office/drawing/2014/main" xmlns="" id="{7C5B7B01-2E75-41C6-9A71-862F56E0B2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6" name="AutoShape 14" descr="좁은 수평선">
                <a:extLst>
                  <a:ext uri="{FF2B5EF4-FFF2-40B4-BE49-F238E27FC236}">
                    <a16:creationId xmlns:a16="http://schemas.microsoft.com/office/drawing/2014/main" xmlns="" id="{33C22FC4-707B-4A76-9CC5-B44C960B6E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7" name="AutoShape 15" descr="좁은 수평선">
                <a:extLst>
                  <a:ext uri="{FF2B5EF4-FFF2-40B4-BE49-F238E27FC236}">
                    <a16:creationId xmlns:a16="http://schemas.microsoft.com/office/drawing/2014/main" xmlns="" id="{451E3D6D-25A1-44C9-BCD0-B10738507E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8" name="AutoShape 16" descr="좁은 수평선">
                <a:extLst>
                  <a:ext uri="{FF2B5EF4-FFF2-40B4-BE49-F238E27FC236}">
                    <a16:creationId xmlns:a16="http://schemas.microsoft.com/office/drawing/2014/main" xmlns="" id="{FF2E4DBE-BD63-4C39-9976-BA52D82920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89" name="AutoShape 17" descr="좁은 수평선">
                <a:extLst>
                  <a:ext uri="{FF2B5EF4-FFF2-40B4-BE49-F238E27FC236}">
                    <a16:creationId xmlns:a16="http://schemas.microsoft.com/office/drawing/2014/main" xmlns="" id="{B51B82E2-F923-4655-8B10-5BC3E35503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0" name="AutoShape 18" descr="좁은 수평선">
                <a:extLst>
                  <a:ext uri="{FF2B5EF4-FFF2-40B4-BE49-F238E27FC236}">
                    <a16:creationId xmlns:a16="http://schemas.microsoft.com/office/drawing/2014/main" xmlns="" id="{15794F76-B7F9-497D-83FA-073713CA90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1" name="AutoShape 19" descr="좁은 수평선">
                <a:extLst>
                  <a:ext uri="{FF2B5EF4-FFF2-40B4-BE49-F238E27FC236}">
                    <a16:creationId xmlns:a16="http://schemas.microsoft.com/office/drawing/2014/main" xmlns="" id="{A905A171-8E03-44EA-B093-365CFBED2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2" name="AutoShape 20" descr="좁은 수평선">
                <a:extLst>
                  <a:ext uri="{FF2B5EF4-FFF2-40B4-BE49-F238E27FC236}">
                    <a16:creationId xmlns:a16="http://schemas.microsoft.com/office/drawing/2014/main" xmlns="" id="{5D0DCEC0-CA04-492C-AF1B-214F4B81E2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3" name="AutoShape 21" descr="좁은 수평선">
                <a:extLst>
                  <a:ext uri="{FF2B5EF4-FFF2-40B4-BE49-F238E27FC236}">
                    <a16:creationId xmlns:a16="http://schemas.microsoft.com/office/drawing/2014/main" xmlns="" id="{91ED25C7-BFD8-4E08-B8EB-8C19DCEA92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4" name="AutoShape 22" descr="좁은 수평선">
                <a:extLst>
                  <a:ext uri="{FF2B5EF4-FFF2-40B4-BE49-F238E27FC236}">
                    <a16:creationId xmlns:a16="http://schemas.microsoft.com/office/drawing/2014/main" xmlns="" id="{1EBB14BF-8413-4111-BB09-E0C615487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5" name="AutoShape 23" descr="좁은 수평선">
                <a:extLst>
                  <a:ext uri="{FF2B5EF4-FFF2-40B4-BE49-F238E27FC236}">
                    <a16:creationId xmlns:a16="http://schemas.microsoft.com/office/drawing/2014/main" xmlns="" id="{5189782E-6C1F-4D8D-B0DA-C4308D78B9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6" name="AutoShape 24" descr="좁은 수평선">
                <a:extLst>
                  <a:ext uri="{FF2B5EF4-FFF2-40B4-BE49-F238E27FC236}">
                    <a16:creationId xmlns:a16="http://schemas.microsoft.com/office/drawing/2014/main" xmlns="" id="{79DB1882-CBE2-45D4-A540-4C2F44F206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97" name="AutoShape 25" descr="좁은 수평선">
                <a:extLst>
                  <a:ext uri="{FF2B5EF4-FFF2-40B4-BE49-F238E27FC236}">
                    <a16:creationId xmlns:a16="http://schemas.microsoft.com/office/drawing/2014/main" xmlns="" id="{5FABF585-EAB4-4635-94C9-9DA2811A8A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</p:grpSp>
        <p:grpSp>
          <p:nvGrpSpPr>
            <p:cNvPr id="1053" name="Group 26" descr="좁은 수평선">
              <a:extLst>
                <a:ext uri="{FF2B5EF4-FFF2-40B4-BE49-F238E27FC236}">
                  <a16:creationId xmlns:a16="http://schemas.microsoft.com/office/drawing/2014/main" xmlns="" id="{9238B95B-8AD0-4A7B-B989-A0115EEFFF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1054" name="AutoShape 27" descr="좁은 수평선">
                <a:extLst>
                  <a:ext uri="{FF2B5EF4-FFF2-40B4-BE49-F238E27FC236}">
                    <a16:creationId xmlns:a16="http://schemas.microsoft.com/office/drawing/2014/main" xmlns="" id="{EA344222-568D-4A0C-AED6-05583121BC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55" name="AutoShape 28" descr="좁은 수평선">
                <a:extLst>
                  <a:ext uri="{FF2B5EF4-FFF2-40B4-BE49-F238E27FC236}">
                    <a16:creationId xmlns:a16="http://schemas.microsoft.com/office/drawing/2014/main" xmlns="" id="{DB5063D1-A0D0-48C2-B10D-BEB92E7B48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56" name="AutoShape 29" descr="좁은 수평선">
                <a:extLst>
                  <a:ext uri="{FF2B5EF4-FFF2-40B4-BE49-F238E27FC236}">
                    <a16:creationId xmlns:a16="http://schemas.microsoft.com/office/drawing/2014/main" xmlns="" id="{6248E6D7-7758-4D21-9DF2-A746138580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57" name="AutoShape 30" descr="좁은 수평선">
                <a:extLst>
                  <a:ext uri="{FF2B5EF4-FFF2-40B4-BE49-F238E27FC236}">
                    <a16:creationId xmlns:a16="http://schemas.microsoft.com/office/drawing/2014/main" xmlns="" id="{FA111932-3F40-4BDA-952D-C559B9091B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58" name="AutoShape 31" descr="좁은 수평선">
                <a:extLst>
                  <a:ext uri="{FF2B5EF4-FFF2-40B4-BE49-F238E27FC236}">
                    <a16:creationId xmlns:a16="http://schemas.microsoft.com/office/drawing/2014/main" xmlns="" id="{B8436F8A-A7A8-4FE9-8741-2AFDC6417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59" name="AutoShape 32" descr="좁은 수평선">
                <a:extLst>
                  <a:ext uri="{FF2B5EF4-FFF2-40B4-BE49-F238E27FC236}">
                    <a16:creationId xmlns:a16="http://schemas.microsoft.com/office/drawing/2014/main" xmlns="" id="{CC16325C-C4CD-4AB0-A5B6-2CE1FABD7C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0" name="AutoShape 33" descr="좁은 수평선">
                <a:extLst>
                  <a:ext uri="{FF2B5EF4-FFF2-40B4-BE49-F238E27FC236}">
                    <a16:creationId xmlns:a16="http://schemas.microsoft.com/office/drawing/2014/main" xmlns="" id="{C835F0C2-BF9D-4219-9474-9664F90FD7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1" name="AutoShape 34" descr="좁은 수평선">
                <a:extLst>
                  <a:ext uri="{FF2B5EF4-FFF2-40B4-BE49-F238E27FC236}">
                    <a16:creationId xmlns:a16="http://schemas.microsoft.com/office/drawing/2014/main" xmlns="" id="{41807AAF-3F7C-4BE1-A0AB-1691271153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2" name="AutoShape 35" descr="좁은 수평선">
                <a:extLst>
                  <a:ext uri="{FF2B5EF4-FFF2-40B4-BE49-F238E27FC236}">
                    <a16:creationId xmlns:a16="http://schemas.microsoft.com/office/drawing/2014/main" xmlns="" id="{4F5A78C4-EEF6-4F5F-899D-BDFF012B80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3" name="AutoShape 36" descr="좁은 수평선">
                <a:extLst>
                  <a:ext uri="{FF2B5EF4-FFF2-40B4-BE49-F238E27FC236}">
                    <a16:creationId xmlns:a16="http://schemas.microsoft.com/office/drawing/2014/main" xmlns="" id="{F661CFA5-12EE-4B9D-B528-A4E5CA31FA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4" name="AutoShape 37" descr="좁은 수평선">
                <a:extLst>
                  <a:ext uri="{FF2B5EF4-FFF2-40B4-BE49-F238E27FC236}">
                    <a16:creationId xmlns:a16="http://schemas.microsoft.com/office/drawing/2014/main" xmlns="" id="{D18EDE52-4EA2-40C1-AFD9-6C2EFCD7D4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5" name="AutoShape 38" descr="좁은 수평선">
                <a:extLst>
                  <a:ext uri="{FF2B5EF4-FFF2-40B4-BE49-F238E27FC236}">
                    <a16:creationId xmlns:a16="http://schemas.microsoft.com/office/drawing/2014/main" xmlns="" id="{6B83E9CA-054D-43F7-97E5-15AA620CB2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6" name="AutoShape 39" descr="좁은 수평선">
                <a:extLst>
                  <a:ext uri="{FF2B5EF4-FFF2-40B4-BE49-F238E27FC236}">
                    <a16:creationId xmlns:a16="http://schemas.microsoft.com/office/drawing/2014/main" xmlns="" id="{A4D32A61-7428-4685-BCB3-5308948994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7" name="AutoShape 40" descr="좁은 수평선">
                <a:extLst>
                  <a:ext uri="{FF2B5EF4-FFF2-40B4-BE49-F238E27FC236}">
                    <a16:creationId xmlns:a16="http://schemas.microsoft.com/office/drawing/2014/main" xmlns="" id="{57551754-5A66-447E-BBA1-C703A3CA0A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8" name="AutoShape 41" descr="좁은 수평선">
                <a:extLst>
                  <a:ext uri="{FF2B5EF4-FFF2-40B4-BE49-F238E27FC236}">
                    <a16:creationId xmlns:a16="http://schemas.microsoft.com/office/drawing/2014/main" xmlns="" id="{71E32A06-771E-48D6-9D14-8938173007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69" name="AutoShape 42" descr="좁은 수평선">
                <a:extLst>
                  <a:ext uri="{FF2B5EF4-FFF2-40B4-BE49-F238E27FC236}">
                    <a16:creationId xmlns:a16="http://schemas.microsoft.com/office/drawing/2014/main" xmlns="" id="{1EDD2957-E588-43F7-9FE3-1297DE234E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0" name="AutoShape 43" descr="좁은 수평선">
                <a:extLst>
                  <a:ext uri="{FF2B5EF4-FFF2-40B4-BE49-F238E27FC236}">
                    <a16:creationId xmlns:a16="http://schemas.microsoft.com/office/drawing/2014/main" xmlns="" id="{421F8F86-E301-4A3A-BCE6-7CE74BEE4A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1" name="AutoShape 44" descr="좁은 수평선">
                <a:extLst>
                  <a:ext uri="{FF2B5EF4-FFF2-40B4-BE49-F238E27FC236}">
                    <a16:creationId xmlns:a16="http://schemas.microsoft.com/office/drawing/2014/main" xmlns="" id="{7990E89C-E2A3-42D1-85A6-AB4EBF0B89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2" name="AutoShape 45" descr="좁은 수평선">
                <a:extLst>
                  <a:ext uri="{FF2B5EF4-FFF2-40B4-BE49-F238E27FC236}">
                    <a16:creationId xmlns:a16="http://schemas.microsoft.com/office/drawing/2014/main" xmlns="" id="{CB8472B9-8192-45DE-AEED-468FD258FC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3" name="AutoShape 46" descr="좁은 수평선">
                <a:extLst>
                  <a:ext uri="{FF2B5EF4-FFF2-40B4-BE49-F238E27FC236}">
                    <a16:creationId xmlns:a16="http://schemas.microsoft.com/office/drawing/2014/main" xmlns="" id="{313D0817-5850-4F24-B69C-12B158ABAF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4" name="AutoShape 47" descr="좁은 수평선">
                <a:extLst>
                  <a:ext uri="{FF2B5EF4-FFF2-40B4-BE49-F238E27FC236}">
                    <a16:creationId xmlns:a16="http://schemas.microsoft.com/office/drawing/2014/main" xmlns="" id="{140A2670-F638-41B9-B6F6-B4446B9E3A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75" name="AutoShape 48" descr="좁은 수평선">
                <a:extLst>
                  <a:ext uri="{FF2B5EF4-FFF2-40B4-BE49-F238E27FC236}">
                    <a16:creationId xmlns:a16="http://schemas.microsoft.com/office/drawing/2014/main" xmlns="" id="{91EDBDEB-0CF5-4537-8BDA-5366C030B5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</p:grpSp>
      </p:grpSp>
      <p:grpSp>
        <p:nvGrpSpPr>
          <p:cNvPr id="1027" name="Group 49">
            <a:extLst>
              <a:ext uri="{FF2B5EF4-FFF2-40B4-BE49-F238E27FC236}">
                <a16:creationId xmlns:a16="http://schemas.microsoft.com/office/drawing/2014/main" xmlns="" id="{9A914254-FC32-4A43-A5FB-025C0A3ADDEF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1033" name="Line 50">
              <a:extLst>
                <a:ext uri="{FF2B5EF4-FFF2-40B4-BE49-F238E27FC236}">
                  <a16:creationId xmlns:a16="http://schemas.microsoft.com/office/drawing/2014/main" xmlns="" id="{95B52E0F-2059-494B-B0F3-8E334EEFEB75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034" name="Group 51">
              <a:extLst>
                <a:ext uri="{FF2B5EF4-FFF2-40B4-BE49-F238E27FC236}">
                  <a16:creationId xmlns:a16="http://schemas.microsoft.com/office/drawing/2014/main" xmlns="" id="{28A9E54A-42DC-4205-A224-D5B37D04742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1044" name="AutoShape 52">
                <a:extLst>
                  <a:ext uri="{FF2B5EF4-FFF2-40B4-BE49-F238E27FC236}">
                    <a16:creationId xmlns:a16="http://schemas.microsoft.com/office/drawing/2014/main" xmlns="" id="{7211CF7C-645A-46DF-8D0B-83D43DD5C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45" name="Freeform 53">
                <a:extLst>
                  <a:ext uri="{FF2B5EF4-FFF2-40B4-BE49-F238E27FC236}">
                    <a16:creationId xmlns:a16="http://schemas.microsoft.com/office/drawing/2014/main" xmlns="" id="{850ADCC2-4BB3-4098-B96A-263A3CFD61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>
                  <a:gd name="T0" fmla="*/ 32 w 196"/>
                  <a:gd name="T1" fmla="*/ 157 h 158"/>
                  <a:gd name="T2" fmla="*/ 79 w 196"/>
                  <a:gd name="T3" fmla="*/ 158 h 158"/>
                  <a:gd name="T4" fmla="*/ 47 w 196"/>
                  <a:gd name="T5" fmla="*/ 1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6" name="Freeform 54">
                <a:extLst>
                  <a:ext uri="{FF2B5EF4-FFF2-40B4-BE49-F238E27FC236}">
                    <a16:creationId xmlns:a16="http://schemas.microsoft.com/office/drawing/2014/main" xmlns="" id="{06E74154-FAE8-4A95-99E7-A2F7A96491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>
                  <a:gd name="T0" fmla="*/ 73 w 192"/>
                  <a:gd name="T1" fmla="*/ 1 h 157"/>
                  <a:gd name="T2" fmla="*/ 192 w 192"/>
                  <a:gd name="T3" fmla="*/ 0 h 157"/>
                  <a:gd name="T4" fmla="*/ 113 w 192"/>
                  <a:gd name="T5" fmla="*/ 186 h 157"/>
                  <a:gd name="T6" fmla="*/ 0 w 192"/>
                  <a:gd name="T7" fmla="*/ 186 h 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7" name="AutoShape 55">
                <a:extLst>
                  <a:ext uri="{FF2B5EF4-FFF2-40B4-BE49-F238E27FC236}">
                    <a16:creationId xmlns:a16="http://schemas.microsoft.com/office/drawing/2014/main" xmlns="" id="{19B93A59-40A8-49BD-8742-CB9A08806B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48" name="Freeform 56">
                <a:extLst>
                  <a:ext uri="{FF2B5EF4-FFF2-40B4-BE49-F238E27FC236}">
                    <a16:creationId xmlns:a16="http://schemas.microsoft.com/office/drawing/2014/main" xmlns="" id="{F9521160-3EC2-44BF-87BD-5D66077DD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>
                  <a:gd name="T0" fmla="*/ 40 w 196"/>
                  <a:gd name="T1" fmla="*/ 158 h 158"/>
                  <a:gd name="T2" fmla="*/ 108 w 196"/>
                  <a:gd name="T3" fmla="*/ 158 h 158"/>
                  <a:gd name="T4" fmla="*/ 68 w 196"/>
                  <a:gd name="T5" fmla="*/ 0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9" name="Freeform 57">
                <a:extLst>
                  <a:ext uri="{FF2B5EF4-FFF2-40B4-BE49-F238E27FC236}">
                    <a16:creationId xmlns:a16="http://schemas.microsoft.com/office/drawing/2014/main" xmlns="" id="{13A2F446-FCCB-4BB4-AFB1-414EADBC28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>
                  <a:gd name="T0" fmla="*/ 67 w 194"/>
                  <a:gd name="T1" fmla="*/ 0 h 158"/>
                  <a:gd name="T2" fmla="*/ 194 w 194"/>
                  <a:gd name="T3" fmla="*/ 0 h 158"/>
                  <a:gd name="T4" fmla="*/ 120 w 194"/>
                  <a:gd name="T5" fmla="*/ 225 h 158"/>
                  <a:gd name="T6" fmla="*/ 0 w 194"/>
                  <a:gd name="T7" fmla="*/ 223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50" name="Freeform 58">
                <a:extLst>
                  <a:ext uri="{FF2B5EF4-FFF2-40B4-BE49-F238E27FC236}">
                    <a16:creationId xmlns:a16="http://schemas.microsoft.com/office/drawing/2014/main" xmlns="" id="{BB554619-7798-460E-9009-8C3BE2B743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>
                  <a:gd name="T0" fmla="*/ 44 w 86"/>
                  <a:gd name="T1" fmla="*/ 0 h 102"/>
                  <a:gd name="T2" fmla="*/ 0 w 86"/>
                  <a:gd name="T3" fmla="*/ 102 h 102"/>
                  <a:gd name="T4" fmla="*/ 86 w 86"/>
                  <a:gd name="T5" fmla="*/ 102 h 102"/>
                  <a:gd name="T6" fmla="*/ 44 w 86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51" name="Freeform 59">
                <a:extLst>
                  <a:ext uri="{FF2B5EF4-FFF2-40B4-BE49-F238E27FC236}">
                    <a16:creationId xmlns:a16="http://schemas.microsoft.com/office/drawing/2014/main" xmlns="" id="{F2D76ABE-C5AC-422C-AC1C-2EC5CB740E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>
                  <a:gd name="T0" fmla="*/ 42 w 86"/>
                  <a:gd name="T1" fmla="*/ 102 h 102"/>
                  <a:gd name="T2" fmla="*/ 0 w 86"/>
                  <a:gd name="T3" fmla="*/ 0 h 102"/>
                  <a:gd name="T4" fmla="*/ 86 w 86"/>
                  <a:gd name="T5" fmla="*/ 0 h 102"/>
                  <a:gd name="T6" fmla="*/ 42 w 86"/>
                  <a:gd name="T7" fmla="*/ 102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1035" name="Group 60">
              <a:extLst>
                <a:ext uri="{FF2B5EF4-FFF2-40B4-BE49-F238E27FC236}">
                  <a16:creationId xmlns:a16="http://schemas.microsoft.com/office/drawing/2014/main" xmlns="" id="{3BD230ED-9A21-487D-84DD-A21F0D257EA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1036" name="AutoShape 61">
                <a:extLst>
                  <a:ext uri="{FF2B5EF4-FFF2-40B4-BE49-F238E27FC236}">
                    <a16:creationId xmlns:a16="http://schemas.microsoft.com/office/drawing/2014/main" xmlns="" id="{91465D0C-1863-4CFC-9FF9-BBDCDE6F9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37" name="Freeform 62">
                <a:extLst>
                  <a:ext uri="{FF2B5EF4-FFF2-40B4-BE49-F238E27FC236}">
                    <a16:creationId xmlns:a16="http://schemas.microsoft.com/office/drawing/2014/main" xmlns="" id="{9793624F-9DBD-4921-ACD2-D7068E721F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>
                  <a:gd name="T0" fmla="*/ 32 w 196"/>
                  <a:gd name="T1" fmla="*/ 157 h 158"/>
                  <a:gd name="T2" fmla="*/ 79 w 196"/>
                  <a:gd name="T3" fmla="*/ 158 h 158"/>
                  <a:gd name="T4" fmla="*/ 47 w 196"/>
                  <a:gd name="T5" fmla="*/ 1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8" name="Freeform 63">
                <a:extLst>
                  <a:ext uri="{FF2B5EF4-FFF2-40B4-BE49-F238E27FC236}">
                    <a16:creationId xmlns:a16="http://schemas.microsoft.com/office/drawing/2014/main" xmlns="" id="{84BD0BA3-A5C9-4E47-870F-8B3A316C8E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>
                  <a:gd name="T0" fmla="*/ 73 w 192"/>
                  <a:gd name="T1" fmla="*/ 1 h 157"/>
                  <a:gd name="T2" fmla="*/ 192 w 192"/>
                  <a:gd name="T3" fmla="*/ 0 h 157"/>
                  <a:gd name="T4" fmla="*/ 113 w 192"/>
                  <a:gd name="T5" fmla="*/ 186 h 157"/>
                  <a:gd name="T6" fmla="*/ 0 w 192"/>
                  <a:gd name="T7" fmla="*/ 186 h 15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39" name="AutoShape 64">
                <a:extLst>
                  <a:ext uri="{FF2B5EF4-FFF2-40B4-BE49-F238E27FC236}">
                    <a16:creationId xmlns:a16="http://schemas.microsoft.com/office/drawing/2014/main" xmlns="" id="{EA6D56D3-BBD6-44C4-B173-3EC06AB992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latinLnBrk="1" hangingPunct="1">
                  <a:defRPr/>
                </a:pPr>
                <a:endParaRPr lang="ko-KR" altLang="en-US"/>
              </a:p>
            </p:txBody>
          </p:sp>
          <p:sp>
            <p:nvSpPr>
              <p:cNvPr id="1040" name="Freeform 65">
                <a:extLst>
                  <a:ext uri="{FF2B5EF4-FFF2-40B4-BE49-F238E27FC236}">
                    <a16:creationId xmlns:a16="http://schemas.microsoft.com/office/drawing/2014/main" xmlns="" id="{B71C77D5-DB9F-44C4-AE6F-834B499C23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>
                  <a:gd name="T0" fmla="*/ 40 w 196"/>
                  <a:gd name="T1" fmla="*/ 158 h 158"/>
                  <a:gd name="T2" fmla="*/ 108 w 196"/>
                  <a:gd name="T3" fmla="*/ 158 h 158"/>
                  <a:gd name="T4" fmla="*/ 68 w 196"/>
                  <a:gd name="T5" fmla="*/ 0 h 158"/>
                  <a:gd name="T6" fmla="*/ 0 w 196"/>
                  <a:gd name="T7" fmla="*/ 0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1" name="Freeform 66">
                <a:extLst>
                  <a:ext uri="{FF2B5EF4-FFF2-40B4-BE49-F238E27FC236}">
                    <a16:creationId xmlns:a16="http://schemas.microsoft.com/office/drawing/2014/main" xmlns="" id="{EBDBA72E-25C4-413C-B242-91F4DC2B7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>
                  <a:gd name="T0" fmla="*/ 67 w 194"/>
                  <a:gd name="T1" fmla="*/ 0 h 158"/>
                  <a:gd name="T2" fmla="*/ 194 w 194"/>
                  <a:gd name="T3" fmla="*/ 0 h 158"/>
                  <a:gd name="T4" fmla="*/ 120 w 194"/>
                  <a:gd name="T5" fmla="*/ 225 h 158"/>
                  <a:gd name="T6" fmla="*/ 0 w 194"/>
                  <a:gd name="T7" fmla="*/ 223 h 1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2" name="Freeform 67">
                <a:extLst>
                  <a:ext uri="{FF2B5EF4-FFF2-40B4-BE49-F238E27FC236}">
                    <a16:creationId xmlns:a16="http://schemas.microsoft.com/office/drawing/2014/main" xmlns="" id="{7667C911-F7B7-47B6-98C7-79690D6D64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>
                  <a:gd name="T0" fmla="*/ 44 w 86"/>
                  <a:gd name="T1" fmla="*/ 0 h 102"/>
                  <a:gd name="T2" fmla="*/ 0 w 86"/>
                  <a:gd name="T3" fmla="*/ 102 h 102"/>
                  <a:gd name="T4" fmla="*/ 86 w 86"/>
                  <a:gd name="T5" fmla="*/ 102 h 102"/>
                  <a:gd name="T6" fmla="*/ 44 w 86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043" name="Freeform 68">
                <a:extLst>
                  <a:ext uri="{FF2B5EF4-FFF2-40B4-BE49-F238E27FC236}">
                    <a16:creationId xmlns:a16="http://schemas.microsoft.com/office/drawing/2014/main" xmlns="" id="{0B047B4E-62ED-4AE7-B7B4-26536F420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>
                  <a:gd name="T0" fmla="*/ 42 w 86"/>
                  <a:gd name="T1" fmla="*/ 102 h 102"/>
                  <a:gd name="T2" fmla="*/ 0 w 86"/>
                  <a:gd name="T3" fmla="*/ 0 h 102"/>
                  <a:gd name="T4" fmla="*/ 86 w 86"/>
                  <a:gd name="T5" fmla="*/ 0 h 102"/>
                  <a:gd name="T6" fmla="*/ 42 w 86"/>
                  <a:gd name="T7" fmla="*/ 102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028" name="Rectangle 69">
            <a:extLst>
              <a:ext uri="{FF2B5EF4-FFF2-40B4-BE49-F238E27FC236}">
                <a16:creationId xmlns:a16="http://schemas.microsoft.com/office/drawing/2014/main" xmlns="" id="{2915C01D-FCDF-45A8-988F-77F265C533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9" name="Rectangle 70">
            <a:extLst>
              <a:ext uri="{FF2B5EF4-FFF2-40B4-BE49-F238E27FC236}">
                <a16:creationId xmlns:a16="http://schemas.microsoft.com/office/drawing/2014/main" xmlns="" id="{4AE22C7C-238B-44AB-9A58-7CE2C0A5DD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222279" name="Rectangle 71">
            <a:extLst>
              <a:ext uri="{FF2B5EF4-FFF2-40B4-BE49-F238E27FC236}">
                <a16:creationId xmlns:a16="http://schemas.microsoft.com/office/drawing/2014/main" xmlns="" id="{B66C65F8-23B6-4032-A438-599C4C29D339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 sz="14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222280" name="Rectangle 72">
            <a:extLst>
              <a:ext uri="{FF2B5EF4-FFF2-40B4-BE49-F238E27FC236}">
                <a16:creationId xmlns:a16="http://schemas.microsoft.com/office/drawing/2014/main" xmlns="" id="{B8C1E2A8-ECD0-4DD2-A961-314E9AB2EE9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kumimoji="0" sz="14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222281" name="Rectangle 73">
            <a:extLst>
              <a:ext uri="{FF2B5EF4-FFF2-40B4-BE49-F238E27FC236}">
                <a16:creationId xmlns:a16="http://schemas.microsoft.com/office/drawing/2014/main" xmlns="" id="{FAC04C78-9251-446D-98DD-D3B72AC17B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400" b="0"/>
            </a:lvl1pPr>
          </a:lstStyle>
          <a:p>
            <a:fld id="{FA477958-E246-45E0-8E40-B060292BE3E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3" r:id="rId1"/>
    <p:sldLayoutId id="2147484903" r:id="rId2"/>
    <p:sldLayoutId id="2147484904" r:id="rId3"/>
    <p:sldLayoutId id="2147484905" r:id="rId4"/>
    <p:sldLayoutId id="2147484906" r:id="rId5"/>
    <p:sldLayoutId id="2147484907" r:id="rId6"/>
    <p:sldLayoutId id="2147484908" r:id="rId7"/>
    <p:sldLayoutId id="2147484909" r:id="rId8"/>
    <p:sldLayoutId id="2147484910" r:id="rId9"/>
    <p:sldLayoutId id="2147484911" r:id="rId10"/>
    <p:sldLayoutId id="2147484912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굴림" pitchFamily="50" charset="-127"/>
        </a:defRPr>
      </a:lvl9pPr>
    </p:titleStyle>
    <p:bodyStyle>
      <a:lvl1pPr marL="447675" indent="-44767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xmlns="" id="{0348BC73-20DD-4B3F-B0AF-A27DE6ECC7C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ko-KR" altLang="en-US" sz="3500"/>
              <a:t>총괄적 추가자료</a:t>
            </a:r>
            <a:endParaRPr lang="ko-KR" altLang="en-US" sz="3500" dirty="0"/>
          </a:p>
        </p:txBody>
      </p:sp>
      <p:pic>
        <p:nvPicPr>
          <p:cNvPr id="6147" name="Picture 4" descr="http://imgnews.naver.com/image/011/2006/10/16/jaharang200610161902100.jpg">
            <a:extLst>
              <a:ext uri="{FF2B5EF4-FFF2-40B4-BE49-F238E27FC236}">
                <a16:creationId xmlns:a16="http://schemas.microsoft.com/office/drawing/2014/main" xmlns="" id="{FC4752B0-8D36-4798-9CC2-DA306C298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7563"/>
            <a:ext cx="9144000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>
            <a:extLst>
              <a:ext uri="{FF2B5EF4-FFF2-40B4-BE49-F238E27FC236}">
                <a16:creationId xmlns:a16="http://schemas.microsoft.com/office/drawing/2014/main" xmlns="" id="{1765DFFA-0131-460C-9700-D227B2F20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ko-KR" altLang="en-US" sz="3100" b="0" dirty="0" err="1"/>
              <a:t>리스트럭처링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(Re-Structuring) 3</a:t>
            </a:r>
            <a:endParaRPr lang="en-US" altLang="ko-KR" sz="3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740FB31-3F6D-4A61-8FC3-BFA74577C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" y="111789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v"/>
              <a:defRPr kumimoji="1"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3813" indent="-40322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1163" indent="-385763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0100" indent="-3873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73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45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17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989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시장 </a:t>
            </a:r>
            <a:r>
              <a:rPr lang="ko-KR" altLang="en-US" sz="1800" b="0" kern="0" spc="0" dirty="0" err="1">
                <a:solidFill>
                  <a:srgbClr val="000000"/>
                </a:solidFill>
                <a:effectLst/>
                <a:latin typeface="+mn-ea"/>
              </a:rPr>
              <a:t>리스트럭처링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강화해 나가야 할 시장과 포기해야 할 시장에 대해 명확하게 정리하는 것</a:t>
            </a:r>
          </a:p>
          <a:p>
            <a:pPr lvl="2" eaLnBrk="1" hangingPunct="1">
              <a:lnSpc>
                <a:spcPct val="110000"/>
              </a:lnSpc>
            </a:pPr>
            <a:endParaRPr lang="en-US" altLang="ko-KR" sz="2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dirty="0">
                <a:solidFill>
                  <a:srgbClr val="000000"/>
                </a:solidFill>
                <a:latin typeface="+mn-ea"/>
              </a:rPr>
              <a:t>제품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ko-KR" altLang="en-US" sz="1800" b="0" kern="0" spc="0" dirty="0" err="1">
                <a:solidFill>
                  <a:srgbClr val="000000"/>
                </a:solidFill>
                <a:effectLst/>
                <a:latin typeface="+mn-ea"/>
              </a:rPr>
              <a:t>리스트럭처링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여러 제품 중에 매출을 신장시키고 미래에도 꾸준히 이익을 가져올 제품과 미래의 전망이 어두운 제품을 구분한 ‘제품 </a:t>
            </a:r>
            <a:r>
              <a:rPr lang="ko-KR" altLang="en-US" sz="1600" b="0" kern="0" spc="0" dirty="0" err="1">
                <a:solidFill>
                  <a:srgbClr val="000000"/>
                </a:solidFill>
                <a:effectLst/>
                <a:latin typeface="+mn-ea"/>
              </a:rPr>
              <a:t>포트폴리오’를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 구성하여 재조정</a:t>
            </a:r>
            <a:endParaRPr lang="en-US" altLang="ko-KR" sz="16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2" eaLnBrk="1" hangingPunct="1">
              <a:lnSpc>
                <a:spcPct val="110000"/>
              </a:lnSpc>
            </a:pPr>
            <a:endParaRPr lang="en-US" altLang="ko-KR" sz="2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사업 </a:t>
            </a:r>
            <a:r>
              <a:rPr lang="ko-KR" altLang="en-US" sz="1800" b="0" kern="0" spc="0" dirty="0" err="1">
                <a:solidFill>
                  <a:srgbClr val="000000"/>
                </a:solidFill>
                <a:effectLst/>
                <a:latin typeface="+mn-ea"/>
              </a:rPr>
              <a:t>리스트럭처링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사업 부문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생산시설 등 회사가 보유한 다양한 자산과 사업에 대하여 집중 투자할 사업과 포기해야 할 사업을 구별</a:t>
            </a:r>
          </a:p>
          <a:p>
            <a:pPr lvl="2" eaLnBrk="1" hangingPunct="1">
              <a:lnSpc>
                <a:spcPct val="110000"/>
              </a:lnSpc>
            </a:pPr>
            <a:endParaRPr lang="en-US" altLang="ko-KR" sz="2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dirty="0">
                <a:solidFill>
                  <a:srgbClr val="000000"/>
                </a:solidFill>
                <a:latin typeface="+mn-ea"/>
              </a:rPr>
              <a:t>손익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ko-KR" altLang="en-US" sz="1800" b="0" kern="0" spc="0" dirty="0" err="1">
                <a:solidFill>
                  <a:srgbClr val="000000"/>
                </a:solidFill>
                <a:effectLst/>
                <a:latin typeface="+mn-ea"/>
              </a:rPr>
              <a:t>리스트럭처링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손해를 줄이고 이익을 극대화 시키고 비용항목을 재조정하려는 노력</a:t>
            </a:r>
            <a:endParaRPr lang="en-US" altLang="ko-KR" sz="16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2" eaLnBrk="1" hangingPunct="1">
              <a:lnSpc>
                <a:spcPct val="110000"/>
              </a:lnSpc>
            </a:pPr>
            <a:endParaRPr lang="en-US" altLang="ko-KR" sz="800" b="0" kern="0" dirty="0">
              <a:solidFill>
                <a:srgbClr val="000000"/>
              </a:solidFill>
              <a:latin typeface="+mn-ea"/>
            </a:endParaRPr>
          </a:p>
          <a:p>
            <a:pPr eaLnBrk="1" hangingPunct="1">
              <a:defRPr/>
            </a:pPr>
            <a:r>
              <a:rPr lang="en-US" altLang="ko-KR" sz="2000" kern="0" dirty="0"/>
              <a:t>5</a:t>
            </a:r>
            <a:r>
              <a:rPr lang="en-US" altLang="ko-KR" sz="2000" b="1" kern="0" dirty="0"/>
              <a:t>. </a:t>
            </a:r>
            <a:r>
              <a:rPr lang="ko-KR" altLang="en-US" sz="2000" kern="0" dirty="0" err="1"/>
              <a:t>리스트럭처링</a:t>
            </a:r>
            <a:r>
              <a:rPr lang="ko-KR" altLang="en-US" sz="2000" kern="0" dirty="0"/>
              <a:t> 실행 시 주의 사항</a:t>
            </a:r>
            <a:r>
              <a:rPr lang="ko-KR" altLang="en-US" sz="2000" b="1" kern="0" dirty="0"/>
              <a:t> </a:t>
            </a:r>
            <a:endParaRPr lang="en-US" altLang="ko-KR" sz="2000" b="1" kern="0" dirty="0"/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최고경영자가 강력히 주도해야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 err="1">
                <a:solidFill>
                  <a:srgbClr val="000000"/>
                </a:solidFill>
                <a:effectLst/>
                <a:latin typeface="+mn-ea"/>
              </a:rPr>
              <a:t>리스트럭처링은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가능한 빨리 수립하고 즉시 집행에 들어가야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신규사업의 개념을 올바로 정의해야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기업 전체의 차원에서 통합화를 추구하고 시너지 효과를 창출할 수 있어야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기업의 능력과 일관성이 있어야 하고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라인부서의 공감대를 형성시켜야</a:t>
            </a:r>
          </a:p>
          <a:p>
            <a:pPr lvl="1" eaLnBrk="1" hangingPunct="1">
              <a:lnSpc>
                <a:spcPct val="110000"/>
              </a:lnSpc>
            </a:pPr>
            <a:endParaRPr lang="ko-KR" altLang="en-US" sz="1600" b="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ECCB953-57CD-4BED-9C33-B4BBD8304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3" y="76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0113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xmlns="" id="{71AB436B-8134-4724-BF90-6731FBDDEB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ko-KR" sz="2000" b="1" dirty="0"/>
              <a:t>1. </a:t>
            </a:r>
            <a:r>
              <a:rPr lang="ko-KR" altLang="en-US" sz="2000" b="1" dirty="0"/>
              <a:t>물류의 정의 </a:t>
            </a:r>
            <a:endParaRPr lang="en-US" altLang="ko-KR" sz="2000" b="1" dirty="0"/>
          </a:p>
          <a:p>
            <a:pPr lvl="1" eaLnBrk="1" hangingPunct="1">
              <a:defRPr/>
            </a:pPr>
            <a:r>
              <a:rPr lang="en-US" altLang="ko-KR" sz="1800" dirty="0"/>
              <a:t>(1) </a:t>
            </a:r>
            <a:r>
              <a:rPr lang="ko-KR" altLang="en-US" sz="1800" dirty="0"/>
              <a:t>용어의 정의 </a:t>
            </a:r>
            <a:r>
              <a:rPr lang="en-US" altLang="ko-KR" sz="1800" dirty="0"/>
              <a:t>CALS / EC  </a:t>
            </a:r>
            <a:r>
              <a:rPr lang="en-US" altLang="ko-KR" sz="1200" dirty="0"/>
              <a:t>rho(</a:t>
            </a:r>
            <a:r>
              <a:rPr lang="ko-KR" altLang="en-US" sz="1200" dirty="0"/>
              <a:t>흐름</a:t>
            </a:r>
            <a:r>
              <a:rPr lang="en-US" altLang="ko-KR" sz="1200" dirty="0"/>
              <a:t>)+crema(</a:t>
            </a:r>
            <a:r>
              <a:rPr lang="ko-KR" altLang="en-US" sz="1200" dirty="0"/>
              <a:t>물자와 정보</a:t>
            </a:r>
            <a:r>
              <a:rPr lang="en-US" altLang="ko-KR" sz="1200" dirty="0"/>
              <a:t>)+</a:t>
            </a:r>
            <a:r>
              <a:rPr lang="en-US" altLang="ko-KR" sz="1200" dirty="0" err="1"/>
              <a:t>ics</a:t>
            </a:r>
            <a:r>
              <a:rPr lang="en-US" altLang="ko-KR" sz="1200" dirty="0"/>
              <a:t>(</a:t>
            </a:r>
            <a:r>
              <a:rPr lang="ko-KR" altLang="en-US" sz="1200" dirty="0"/>
              <a:t>학문</a:t>
            </a:r>
            <a:r>
              <a:rPr lang="en-US" altLang="ko-KR" sz="1200" dirty="0"/>
              <a:t>)</a:t>
            </a:r>
            <a:endParaRPr lang="en-US" altLang="ko-KR" sz="1800" dirty="0"/>
          </a:p>
          <a:p>
            <a:pPr lvl="1" eaLnBrk="1" hangingPunct="1">
              <a:defRPr/>
            </a:pPr>
            <a:endParaRPr lang="en-US" altLang="ko-KR" sz="1800" dirty="0"/>
          </a:p>
          <a:p>
            <a:pPr lvl="1" eaLnBrk="1" hangingPunct="1">
              <a:defRPr/>
            </a:pPr>
            <a:endParaRPr lang="ko-KR" altLang="en-US" sz="1800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ko-KR" altLang="en-US" sz="1800" dirty="0">
                <a:latin typeface="+mn-ea"/>
              </a:rPr>
              <a:t>  </a:t>
            </a:r>
            <a:endParaRPr lang="en-US" altLang="ko-KR" sz="1800" dirty="0">
              <a:latin typeface="+mn-ea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ko-KR" altLang="en-US" sz="1800" b="1" dirty="0">
                <a:latin typeface="+mn-ea"/>
              </a:rPr>
              <a:t>▷ 물류</a:t>
            </a:r>
            <a:r>
              <a:rPr lang="en-US" altLang="ko-KR" sz="1800" b="1" dirty="0">
                <a:latin typeface="+mn-ea"/>
              </a:rPr>
              <a:t>(Physical Distribution)</a:t>
            </a:r>
            <a:r>
              <a:rPr lang="ko-KR" altLang="en-US" sz="1800" b="1" dirty="0">
                <a:latin typeface="+mn-ea"/>
              </a:rPr>
              <a:t>의 정의 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ko-KR" altLang="en-US" sz="1800" dirty="0">
                <a:latin typeface="+mn-ea"/>
              </a:rPr>
              <a:t>     </a:t>
            </a:r>
            <a:r>
              <a:rPr lang="en-US" altLang="ko-KR" sz="1800" dirty="0">
                <a:latin typeface="+mn-ea"/>
              </a:rPr>
              <a:t>:</a:t>
            </a:r>
            <a:r>
              <a:rPr lang="ko-KR" altLang="en-US" sz="1750" dirty="0">
                <a:latin typeface="+mn-ea"/>
              </a:rPr>
              <a:t> 물리적인 물자의 흐름으로서 </a:t>
            </a:r>
            <a:r>
              <a:rPr lang="en-US" altLang="ko-KR" sz="1750" dirty="0">
                <a:latin typeface="+mn-ea"/>
              </a:rPr>
              <a:t>(         ), (          )</a:t>
            </a:r>
            <a:r>
              <a:rPr lang="ko-KR" altLang="en-US" sz="1750" dirty="0">
                <a:latin typeface="+mn-ea"/>
              </a:rPr>
              <a:t> 일부의 형질변경을 </a:t>
            </a:r>
            <a:r>
              <a:rPr lang="ko-KR" altLang="en-US" sz="1800" dirty="0">
                <a:latin typeface="+mn-ea"/>
              </a:rPr>
              <a:t>통한 효용 창출</a:t>
            </a:r>
            <a:endParaRPr lang="en-US" altLang="ko-KR" sz="1800" dirty="0">
              <a:latin typeface="+mn-ea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ko-KR" sz="1800" dirty="0">
                <a:latin typeface="+mn-ea"/>
              </a:rPr>
              <a:t>     : </a:t>
            </a:r>
            <a:r>
              <a:rPr lang="ko-KR" altLang="en-US" sz="1800" dirty="0">
                <a:latin typeface="+mn-ea"/>
              </a:rPr>
              <a:t>생산된 재화를 수요자에게 이동시키는 과정</a:t>
            </a:r>
            <a:endParaRPr lang="en-US" altLang="ko-KR" sz="1800" dirty="0">
              <a:latin typeface="+mn-ea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ko-KR" sz="1800" dirty="0">
                <a:latin typeface="+mn-ea"/>
              </a:rPr>
              <a:t>       - (                                                                                          ) </a:t>
            </a:r>
            <a:r>
              <a:rPr lang="ko-KR" altLang="en-US" sz="1800" dirty="0">
                <a:latin typeface="+mn-ea"/>
              </a:rPr>
              <a:t>등의 활동</a:t>
            </a:r>
            <a:endParaRPr lang="en-US" altLang="ko-KR" sz="1800" dirty="0">
              <a:latin typeface="+mn-ea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ko-KR" altLang="en-US" sz="1800" dirty="0">
              <a:latin typeface="+mn-ea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ko-KR" altLang="en-US" sz="1800" b="1" dirty="0">
                <a:latin typeface="+mn-ea"/>
              </a:rPr>
              <a:t>▷ </a:t>
            </a:r>
            <a:r>
              <a:rPr lang="ko-KR" altLang="en-US" sz="1800" b="1" dirty="0" err="1">
                <a:latin typeface="+mn-ea"/>
              </a:rPr>
              <a:t>로지스틱스</a:t>
            </a:r>
            <a:r>
              <a:rPr lang="en-US" altLang="ko-KR" sz="1800" b="1" dirty="0">
                <a:latin typeface="+mn-ea"/>
              </a:rPr>
              <a:t>(Logistics)</a:t>
            </a:r>
            <a:r>
              <a:rPr lang="ko-KR" altLang="en-US" sz="1800" b="1" dirty="0">
                <a:latin typeface="+mn-ea"/>
              </a:rPr>
              <a:t>의 정의 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ko-KR" altLang="en-US" sz="1800" dirty="0">
                <a:latin typeface="+mn-ea"/>
              </a:rPr>
              <a:t>    </a:t>
            </a:r>
            <a:r>
              <a:rPr lang="en-US" altLang="ko-KR" sz="1800" dirty="0">
                <a:latin typeface="+mn-ea"/>
              </a:rPr>
              <a:t>: </a:t>
            </a:r>
            <a:r>
              <a:rPr lang="ko-KR" altLang="en-US" sz="1800" dirty="0">
                <a:latin typeface="+mn-ea"/>
              </a:rPr>
              <a:t>군대용어이며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군사 작전을 수행하는 데 필요한 군대의 수송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야영 </a:t>
            </a:r>
            <a:r>
              <a:rPr lang="ko-KR" altLang="en-US" sz="1800" dirty="0" err="1">
                <a:latin typeface="+mn-ea"/>
              </a:rPr>
              <a:t>숙사의</a:t>
            </a:r>
            <a:r>
              <a:rPr lang="ko-KR" altLang="en-US" sz="1800" dirty="0">
                <a:latin typeface="+mn-ea"/>
              </a:rPr>
              <a:t> 배정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무기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탄약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식료품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피복의 배급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보급 등에 관한 병참 시스템을 말함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ko-KR" altLang="en-US" sz="1800" dirty="0">
                <a:latin typeface="+mn-ea"/>
              </a:rPr>
              <a:t>    </a:t>
            </a:r>
            <a:r>
              <a:rPr lang="en-US" altLang="ko-KR" sz="1800" dirty="0">
                <a:latin typeface="+mn-ea"/>
              </a:rPr>
              <a:t>: </a:t>
            </a:r>
            <a:r>
              <a:rPr lang="ko-KR" altLang="en-US" sz="1800" dirty="0">
                <a:latin typeface="+mn-ea"/>
              </a:rPr>
              <a:t>소비자가 필요로 하는 상품을</a:t>
            </a:r>
            <a:r>
              <a:rPr lang="en-US" altLang="ko-KR" sz="1800" dirty="0">
                <a:latin typeface="+mn-ea"/>
              </a:rPr>
              <a:t>,</a:t>
            </a:r>
            <a:r>
              <a:rPr lang="ko-KR" altLang="en-US" sz="1800" dirty="0">
                <a:latin typeface="+mn-ea"/>
              </a:rPr>
              <a:t> 필요한 수량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필요한 시기에 </a:t>
            </a:r>
            <a:r>
              <a:rPr lang="en-US" altLang="ko-KR" sz="1800" dirty="0">
                <a:latin typeface="+mn-ea"/>
              </a:rPr>
              <a:t>(              )</a:t>
            </a:r>
            <a:r>
              <a:rPr lang="ko-KR" altLang="en-US" sz="1800" dirty="0">
                <a:latin typeface="+mn-ea"/>
              </a:rPr>
              <a:t>하는 활동과 관련된 모든 활동을 통합한 것</a:t>
            </a:r>
            <a:r>
              <a:rPr lang="en-US" altLang="ko-KR" sz="1800" dirty="0">
                <a:latin typeface="+mn-ea"/>
              </a:rPr>
              <a:t> </a:t>
            </a:r>
            <a:endParaRPr lang="ko-KR" altLang="en-US" sz="1800" dirty="0">
              <a:latin typeface="+mn-ea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ko-KR" sz="1800" dirty="0">
                <a:latin typeface="+mn-ea"/>
              </a:rPr>
              <a:t>    : </a:t>
            </a:r>
            <a:r>
              <a:rPr lang="ko-KR" altLang="en-US" sz="1800" dirty="0">
                <a:latin typeface="+mn-ea"/>
              </a:rPr>
              <a:t>종래의 물류의 여러 활동에 부가하여 구매활동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생산 공장의 입지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생산 관리 등을 추가한 상품공급과 관련된 모든 활동이 포함</a:t>
            </a:r>
            <a:r>
              <a:rPr lang="en-US" altLang="ko-KR" sz="1800" dirty="0">
                <a:latin typeface="+mn-ea"/>
              </a:rPr>
              <a:t> </a:t>
            </a:r>
            <a:endParaRPr lang="en-US" altLang="ko-KR" sz="1800" b="1" dirty="0">
              <a:latin typeface="+mn-ea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xmlns="" id="{A7BEAA35-8782-4429-B725-4594B5CC2F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ko-KR" altLang="en-US" sz="3100" b="0" dirty="0"/>
              <a:t>제</a:t>
            </a:r>
            <a:r>
              <a:rPr lang="en-US" altLang="ko-KR" sz="3100" b="0" dirty="0"/>
              <a:t>2</a:t>
            </a:r>
            <a:r>
              <a:rPr lang="ko-KR" altLang="en-US" sz="3100" b="0" dirty="0"/>
              <a:t>절 물류의 개념 및 목적(</a:t>
            </a:r>
            <a:r>
              <a:rPr lang="en-US" altLang="ko-KR" sz="3100" b="0" dirty="0"/>
              <a:t>1)</a:t>
            </a:r>
            <a:endParaRPr lang="en-US" altLang="ko-KR" sz="3100" dirty="0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xmlns="" id="{1C48A8FA-027D-482E-879F-90CFB788E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1" latinLnBrk="1" hangingPunct="1">
              <a:defRPr/>
            </a:pPr>
            <a:endParaRPr lang="ko-KR" altLang="en-US"/>
          </a:p>
        </p:txBody>
      </p:sp>
      <p:pic>
        <p:nvPicPr>
          <p:cNvPr id="76805" name="Picture 6">
            <a:extLst>
              <a:ext uri="{FF2B5EF4-FFF2-40B4-BE49-F238E27FC236}">
                <a16:creationId xmlns:a16="http://schemas.microsoft.com/office/drawing/2014/main" xmlns="" id="{385B1506-C2E8-4394-88EF-716BB31E1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44675"/>
            <a:ext cx="87137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4</a:t>
            </a:r>
            <a:r>
              <a:rPr lang="ko-KR" altLang="en-US" sz="3100" b="0" dirty="0"/>
              <a:t>대 정보시스템</a:t>
            </a:r>
            <a:endParaRPr lang="en-US" altLang="ko-KR" sz="3100" dirty="0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xmlns="" id="{4A44D493-A421-4131-B2BE-440843CDE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96752"/>
            <a:ext cx="914400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표준화 메시지 </a:t>
            </a:r>
            <a:r>
              <a:rPr lang="en-US" altLang="ko-KR" sz="1400" dirty="0">
                <a:latin typeface="+mn-ea"/>
                <a:ea typeface="+mn-ea"/>
              </a:rPr>
              <a:t>[SOAP : </a:t>
            </a:r>
            <a:r>
              <a:rPr lang="en-US" altLang="ko-KR" sz="1400" dirty="0">
                <a:effectLst/>
                <a:latin typeface="+mn-ea"/>
                <a:ea typeface="+mn-ea"/>
              </a:rPr>
              <a:t>Simple Object Access Protocol]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en-US" sz="1400" dirty="0">
                <a:effectLst/>
                <a:latin typeface="+mn-ea"/>
                <a:ea typeface="+mn-ea"/>
              </a:rPr>
              <a:t>웹서비스를 실제로 이용하기 위한 객체 간의 통신규약으로 인터넷을 통하여 웹서비스가 통신할 수 있게 하는 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  </a:t>
            </a:r>
            <a:r>
              <a:rPr lang="ko-KR" altLang="en-US" sz="1400" dirty="0">
                <a:effectLst/>
                <a:latin typeface="+mn-ea"/>
                <a:ea typeface="+mn-ea"/>
              </a:rPr>
              <a:t>역할을 담당하는 기술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-</a:t>
            </a:r>
            <a:r>
              <a:rPr lang="en-US" altLang="ko-KR" sz="1400" dirty="0">
                <a:effectLst/>
                <a:latin typeface="+mn-ea"/>
                <a:ea typeface="+mn-ea"/>
              </a:rPr>
              <a:t> SOAP(SOAP Envelope), SOAP </a:t>
            </a:r>
            <a:r>
              <a:rPr lang="ko-KR" altLang="en-US" sz="1400" dirty="0">
                <a:effectLst/>
                <a:latin typeface="+mn-ea"/>
                <a:ea typeface="+mn-ea"/>
              </a:rPr>
              <a:t>헤더</a:t>
            </a:r>
            <a:r>
              <a:rPr lang="en-US" altLang="ko-KR" sz="1400" dirty="0">
                <a:effectLst/>
                <a:latin typeface="+mn-ea"/>
                <a:ea typeface="+mn-ea"/>
              </a:rPr>
              <a:t>, SOAP </a:t>
            </a:r>
            <a:r>
              <a:rPr lang="ko-KR" altLang="en-US" sz="1400" dirty="0">
                <a:effectLst/>
                <a:latin typeface="+mn-ea"/>
                <a:ea typeface="+mn-ea"/>
              </a:rPr>
              <a:t>본체</a:t>
            </a:r>
            <a:r>
              <a:rPr lang="en-US" altLang="ko-KR" sz="1400" dirty="0">
                <a:effectLst/>
                <a:latin typeface="+mn-ea"/>
                <a:ea typeface="+mn-ea"/>
              </a:rPr>
              <a:t>, SOAP Encoding Rule, SOAP RPC Representation</a:t>
            </a:r>
            <a:r>
              <a:rPr lang="ko-KR" altLang="en-US" sz="1400" dirty="0">
                <a:effectLst/>
                <a:latin typeface="+mn-ea"/>
                <a:ea typeface="+mn-ea"/>
              </a:rPr>
              <a:t>의 </a:t>
            </a:r>
            <a:r>
              <a:rPr lang="en-US" altLang="ko-KR" sz="1400" dirty="0">
                <a:effectLst/>
                <a:latin typeface="+mn-ea"/>
                <a:ea typeface="+mn-ea"/>
              </a:rPr>
              <a:t>5</a:t>
            </a:r>
            <a:r>
              <a:rPr lang="ko-KR" altLang="en-US" sz="1400" dirty="0">
                <a:effectLst/>
                <a:latin typeface="+mn-ea"/>
                <a:ea typeface="+mn-ea"/>
              </a:rPr>
              <a:t>가지       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 </a:t>
            </a:r>
            <a:r>
              <a:rPr lang="ko-KR" altLang="en-US" sz="1400" dirty="0">
                <a:effectLst/>
                <a:latin typeface="+mn-ea"/>
                <a:ea typeface="+mn-ea"/>
              </a:rPr>
              <a:t>요소로 구성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endParaRPr lang="en-US" altLang="ko-KR" sz="1400" dirty="0">
              <a:latin typeface="+mn-ea"/>
              <a:ea typeface="+mn-ea"/>
            </a:endParaRPr>
          </a:p>
          <a:p>
            <a:endParaRPr lang="ko-KR" altLang="en-US" sz="1400" dirty="0">
              <a:effectLst/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기술서비스 표현 </a:t>
            </a:r>
            <a:r>
              <a:rPr lang="en-US" altLang="ko-KR" sz="1400" dirty="0">
                <a:latin typeface="+mn-ea"/>
                <a:ea typeface="+mn-ea"/>
              </a:rPr>
              <a:t>[WSDL : </a:t>
            </a:r>
            <a:r>
              <a:rPr lang="ko-KR" altLang="ko-KR" sz="1400" dirty="0" err="1">
                <a:effectLst/>
              </a:rPr>
              <a:t>Web</a:t>
            </a:r>
            <a:r>
              <a:rPr lang="ko-KR" altLang="ko-KR" sz="1400" dirty="0">
                <a:effectLst/>
              </a:rPr>
              <a:t> Services </a:t>
            </a:r>
            <a:r>
              <a:rPr lang="ko-KR" altLang="ko-KR" sz="1400" dirty="0" err="1">
                <a:effectLst/>
              </a:rPr>
              <a:t>Description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>
                <a:effectLst/>
                <a:latin typeface="+mn-ea"/>
                <a:ea typeface="+mn-ea"/>
              </a:rPr>
              <a:t>]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>
                <a:effectLst/>
              </a:rPr>
              <a:t>웹 서비스 기술언어 또는 기술된 정의 파일의 총칭으로 </a:t>
            </a:r>
            <a:r>
              <a:rPr lang="ko-KR" altLang="ko-KR" sz="1400" dirty="0" err="1">
                <a:effectLst/>
              </a:rPr>
              <a:t>XML로</a:t>
            </a:r>
            <a:r>
              <a:rPr lang="ko-KR" altLang="ko-KR" sz="1400" dirty="0">
                <a:effectLst/>
              </a:rPr>
              <a:t> 기술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- </a:t>
            </a:r>
            <a:r>
              <a:rPr lang="ko-KR" altLang="ko-KR" sz="1400" dirty="0">
                <a:effectLst/>
              </a:rPr>
              <a:t>웹 서비스의 구체적 내용이 기술되어 있어 서비스 제공 장소, 서비스 메시지 포맷, 프로토콜 등</a:t>
            </a:r>
            <a:endParaRPr lang="en-US" altLang="ko-KR" sz="1400" dirty="0">
              <a:effectLst/>
            </a:endParaRPr>
          </a:p>
          <a:p>
            <a:endParaRPr lang="en-US" altLang="ko-KR" sz="1400" dirty="0"/>
          </a:p>
          <a:p>
            <a:endParaRPr lang="en-US" altLang="ko-KR" sz="1400" dirty="0"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마크업 언어 </a:t>
            </a:r>
            <a:r>
              <a:rPr lang="en-US" altLang="ko-KR" sz="1400" dirty="0">
                <a:latin typeface="+mn-ea"/>
                <a:ea typeface="+mn-ea"/>
              </a:rPr>
              <a:t>[XML : </a:t>
            </a:r>
            <a:r>
              <a:rPr lang="ko-KR" altLang="ko-KR" sz="1400" dirty="0" err="1">
                <a:effectLst/>
              </a:rPr>
              <a:t>Extensible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Markup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>
                <a:effectLst/>
                <a:latin typeface="+mn-ea"/>
                <a:ea typeface="+mn-ea"/>
              </a:rPr>
              <a:t>)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>
                <a:effectLst/>
              </a:rPr>
              <a:t>W3C에서 개발된, 다른 특수한 목적을 갖는 마크업 언어를 만드는데 사용하도록 권장하는 다목적 마크업 언어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- </a:t>
            </a:r>
            <a:r>
              <a:rPr lang="ko-KR" altLang="ko-KR" sz="1400" dirty="0" err="1">
                <a:effectLst/>
              </a:rPr>
              <a:t>XML은</a:t>
            </a:r>
            <a:r>
              <a:rPr lang="ko-KR" altLang="ko-KR" sz="1400" dirty="0">
                <a:effectLst/>
              </a:rPr>
              <a:t> 주로 다른 종류의 시스템, 특히 인터넷에 연결된 시스템끼리 데이터를 쉽게 주고 받을 수 있게 하여 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   HTML</a:t>
            </a:r>
            <a:r>
              <a:rPr lang="ko-KR" altLang="en-US" sz="1400" dirty="0"/>
              <a:t>의 </a:t>
            </a:r>
            <a:r>
              <a:rPr lang="ko-KR" altLang="ko-KR" sz="1400" dirty="0">
                <a:effectLst/>
              </a:rPr>
              <a:t>한계를 극복할 목적으로 만들어</a:t>
            </a:r>
            <a:r>
              <a:rPr lang="ko-KR" altLang="en-US" sz="1400" dirty="0">
                <a:effectLst/>
              </a:rPr>
              <a:t>짐</a:t>
            </a:r>
            <a:endParaRPr lang="en-US" altLang="ko-KR" sz="1400" dirty="0">
              <a:effectLst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W3C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월드 와이드 웹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(WWW : </a:t>
            </a:r>
            <a:r>
              <a:rPr lang="ko-KR" altLang="ko-KR" sz="1400" dirty="0">
                <a:effectLst/>
              </a:rPr>
              <a:t>World </a:t>
            </a:r>
            <a:r>
              <a:rPr lang="ko-KR" altLang="ko-KR" sz="1400" dirty="0" err="1">
                <a:effectLst/>
              </a:rPr>
              <a:t>Wide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Web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Consortium</a:t>
            </a:r>
            <a:r>
              <a:rPr lang="en-US" altLang="ko-KR" sz="1400" dirty="0">
                <a:effectLst/>
              </a:rPr>
              <a:t>)</a:t>
            </a: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ko-KR" sz="1400" b="1" dirty="0">
                <a:effectLst/>
              </a:rPr>
              <a:t>하이퍼텍스트 마크업 언어</a:t>
            </a:r>
            <a:r>
              <a:rPr lang="ko-KR" altLang="ko-KR" sz="1400" dirty="0">
                <a:effectLst/>
              </a:rPr>
              <a:t>(</a:t>
            </a:r>
            <a:r>
              <a:rPr lang="en-US" altLang="ko-KR" sz="1400" dirty="0">
                <a:effectLst/>
              </a:rPr>
              <a:t>HTML : </a:t>
            </a:r>
            <a:r>
              <a:rPr lang="ko-KR" altLang="ko-KR" sz="1400" dirty="0" err="1">
                <a:effectLst/>
              </a:rPr>
              <a:t>HyperText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Markup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/>
              <a:t>)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dirty="0"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등록 </a:t>
            </a:r>
            <a:r>
              <a:rPr lang="en-US" altLang="ko-KR" sz="1400" dirty="0">
                <a:latin typeface="+mn-ea"/>
                <a:ea typeface="+mn-ea"/>
              </a:rPr>
              <a:t>/ </a:t>
            </a:r>
            <a:r>
              <a:rPr lang="ko-KR" altLang="en-US" sz="1400" dirty="0">
                <a:latin typeface="+mn-ea"/>
                <a:ea typeface="+mn-ea"/>
              </a:rPr>
              <a:t>저장 </a:t>
            </a:r>
            <a:r>
              <a:rPr lang="en-US" altLang="ko-KR" sz="1400" dirty="0">
                <a:latin typeface="+mn-ea"/>
                <a:ea typeface="+mn-ea"/>
              </a:rPr>
              <a:t>/ </a:t>
            </a:r>
            <a:r>
              <a:rPr lang="ko-KR" altLang="en-US" sz="1400" dirty="0">
                <a:latin typeface="+mn-ea"/>
                <a:ea typeface="+mn-ea"/>
              </a:rPr>
              <a:t>검색 </a:t>
            </a:r>
            <a:r>
              <a:rPr lang="en-US" altLang="ko-KR" sz="1400" dirty="0">
                <a:latin typeface="+mn-ea"/>
                <a:ea typeface="+mn-ea"/>
              </a:rPr>
              <a:t>[UDDI : </a:t>
            </a:r>
            <a:r>
              <a:rPr lang="ko-KR" altLang="ko-KR" sz="1400" dirty="0"/>
              <a:t>Universal </a:t>
            </a:r>
            <a:r>
              <a:rPr lang="ko-KR" altLang="ko-KR" sz="1400" dirty="0" err="1"/>
              <a:t>Description</a:t>
            </a:r>
            <a:r>
              <a:rPr lang="ko-KR" altLang="ko-KR" sz="1400" dirty="0"/>
              <a:t>, </a:t>
            </a:r>
            <a:r>
              <a:rPr lang="ko-KR" altLang="ko-KR" sz="1400" dirty="0" err="1"/>
              <a:t>Discovery</a:t>
            </a:r>
            <a:r>
              <a:rPr lang="ko-KR" altLang="ko-KR" sz="1400" dirty="0"/>
              <a:t> and </a:t>
            </a:r>
            <a:r>
              <a:rPr lang="ko-KR" altLang="ko-KR" sz="1400" dirty="0" err="1"/>
              <a:t>Integration</a:t>
            </a:r>
            <a:r>
              <a:rPr lang="en-US" altLang="ko-KR" sz="1400" dirty="0"/>
              <a:t>]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/>
              <a:t>웹 서비스 관련 정보의 공개와 탐색을 위한 표준</a:t>
            </a:r>
            <a:endParaRPr lang="en-US" altLang="ko-KR" sz="1400" dirty="0"/>
          </a:p>
          <a:p>
            <a:r>
              <a:rPr lang="en-US" altLang="ko-KR" sz="1400" dirty="0"/>
              <a:t>  - </a:t>
            </a:r>
            <a:r>
              <a:rPr lang="ko-KR" altLang="ko-KR" sz="1400" dirty="0"/>
              <a:t>서비스 제공자는 </a:t>
            </a:r>
            <a:r>
              <a:rPr lang="ko-KR" altLang="ko-KR" sz="1400" dirty="0" err="1"/>
              <a:t>UDDI라는</a:t>
            </a:r>
            <a:r>
              <a:rPr lang="ko-KR" altLang="ko-KR" sz="1400" dirty="0"/>
              <a:t> 서비스 소비자에게 이미 알려진 온라인 저장소에 그들이 제공하는 서비스 목록들을 </a:t>
            </a:r>
            <a:endParaRPr lang="en-US" altLang="ko-KR" sz="1400" dirty="0"/>
          </a:p>
          <a:p>
            <a:r>
              <a:rPr lang="en-US" altLang="ko-KR" sz="1400" dirty="0"/>
              <a:t>     </a:t>
            </a:r>
            <a:r>
              <a:rPr lang="ko-KR" altLang="ko-KR" sz="1400" dirty="0"/>
              <a:t>저장하게 되고, 서비스 소비자들은 그 저장소에 접근함으로써 원하는 서비스들의 목록을 찾을 수 있게 된다. 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B5267D83-B9D2-4943-B543-4BE1EA38A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7" y="2200275"/>
            <a:ext cx="9101402" cy="465772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6F834F39-E5C3-42DF-9262-4818C3EC3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6" y="811"/>
            <a:ext cx="9108097" cy="234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70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4</a:t>
            </a:r>
            <a:r>
              <a:rPr lang="ko-KR" altLang="en-US" sz="3100" b="0" dirty="0"/>
              <a:t>대 정보시스템</a:t>
            </a:r>
            <a:endParaRPr lang="en-US" altLang="ko-KR" sz="3100" dirty="0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xmlns="" id="{4A44D493-A421-4131-B2BE-440843CDE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96752"/>
            <a:ext cx="914400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표준화 메시지 </a:t>
            </a:r>
            <a:r>
              <a:rPr lang="en-US" altLang="ko-KR" sz="1400" dirty="0">
                <a:latin typeface="+mn-ea"/>
                <a:ea typeface="+mn-ea"/>
              </a:rPr>
              <a:t>[SOAP : </a:t>
            </a:r>
            <a:r>
              <a:rPr lang="en-US" altLang="ko-KR" sz="1400" dirty="0">
                <a:effectLst/>
                <a:latin typeface="+mn-ea"/>
                <a:ea typeface="+mn-ea"/>
              </a:rPr>
              <a:t>Simple Object Access Protocol]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en-US" sz="1400" dirty="0">
                <a:effectLst/>
                <a:latin typeface="+mn-ea"/>
                <a:ea typeface="+mn-ea"/>
              </a:rPr>
              <a:t>웹서비스를 실제로 이용하기 위한 객체 간의 통신규약으로 인터넷을 통하여 웹서비스가 통신할 수 있게 하는 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  </a:t>
            </a:r>
            <a:r>
              <a:rPr lang="ko-KR" altLang="en-US" sz="1400" dirty="0">
                <a:effectLst/>
                <a:latin typeface="+mn-ea"/>
                <a:ea typeface="+mn-ea"/>
              </a:rPr>
              <a:t>역할을 담당하는 기술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-</a:t>
            </a:r>
            <a:r>
              <a:rPr lang="en-US" altLang="ko-KR" sz="1400" dirty="0">
                <a:effectLst/>
                <a:latin typeface="+mn-ea"/>
                <a:ea typeface="+mn-ea"/>
              </a:rPr>
              <a:t> SOAP(SOAP Envelope), SOAP </a:t>
            </a:r>
            <a:r>
              <a:rPr lang="ko-KR" altLang="en-US" sz="1400" dirty="0">
                <a:effectLst/>
                <a:latin typeface="+mn-ea"/>
                <a:ea typeface="+mn-ea"/>
              </a:rPr>
              <a:t>헤더</a:t>
            </a:r>
            <a:r>
              <a:rPr lang="en-US" altLang="ko-KR" sz="1400" dirty="0">
                <a:effectLst/>
                <a:latin typeface="+mn-ea"/>
                <a:ea typeface="+mn-ea"/>
              </a:rPr>
              <a:t>, SOAP </a:t>
            </a:r>
            <a:r>
              <a:rPr lang="ko-KR" altLang="en-US" sz="1400" dirty="0">
                <a:effectLst/>
                <a:latin typeface="+mn-ea"/>
                <a:ea typeface="+mn-ea"/>
              </a:rPr>
              <a:t>본체</a:t>
            </a:r>
            <a:r>
              <a:rPr lang="en-US" altLang="ko-KR" sz="1400" dirty="0">
                <a:effectLst/>
                <a:latin typeface="+mn-ea"/>
                <a:ea typeface="+mn-ea"/>
              </a:rPr>
              <a:t>, SOAP Encoding Rule, SOAP RPC Representation</a:t>
            </a:r>
            <a:r>
              <a:rPr lang="ko-KR" altLang="en-US" sz="1400" dirty="0">
                <a:effectLst/>
                <a:latin typeface="+mn-ea"/>
                <a:ea typeface="+mn-ea"/>
              </a:rPr>
              <a:t>의 </a:t>
            </a:r>
            <a:r>
              <a:rPr lang="en-US" altLang="ko-KR" sz="1400" dirty="0">
                <a:effectLst/>
                <a:latin typeface="+mn-ea"/>
                <a:ea typeface="+mn-ea"/>
              </a:rPr>
              <a:t>5</a:t>
            </a:r>
            <a:r>
              <a:rPr lang="ko-KR" altLang="en-US" sz="1400" dirty="0">
                <a:effectLst/>
                <a:latin typeface="+mn-ea"/>
                <a:ea typeface="+mn-ea"/>
              </a:rPr>
              <a:t>가지       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 </a:t>
            </a:r>
            <a:r>
              <a:rPr lang="ko-KR" altLang="en-US" sz="1400" dirty="0">
                <a:effectLst/>
                <a:latin typeface="+mn-ea"/>
                <a:ea typeface="+mn-ea"/>
              </a:rPr>
              <a:t>요소로 구성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endParaRPr lang="en-US" altLang="ko-KR" sz="1400" dirty="0">
              <a:latin typeface="+mn-ea"/>
              <a:ea typeface="+mn-ea"/>
            </a:endParaRPr>
          </a:p>
          <a:p>
            <a:endParaRPr lang="ko-KR" altLang="en-US" sz="1400" dirty="0">
              <a:effectLst/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기술서비스 표현 </a:t>
            </a:r>
            <a:r>
              <a:rPr lang="en-US" altLang="ko-KR" sz="1400" dirty="0">
                <a:latin typeface="+mn-ea"/>
                <a:ea typeface="+mn-ea"/>
              </a:rPr>
              <a:t>[WSDL : </a:t>
            </a:r>
            <a:r>
              <a:rPr lang="ko-KR" altLang="ko-KR" sz="1400" dirty="0" err="1">
                <a:effectLst/>
              </a:rPr>
              <a:t>Web</a:t>
            </a:r>
            <a:r>
              <a:rPr lang="ko-KR" altLang="ko-KR" sz="1400" dirty="0">
                <a:effectLst/>
              </a:rPr>
              <a:t> Services </a:t>
            </a:r>
            <a:r>
              <a:rPr lang="ko-KR" altLang="ko-KR" sz="1400" dirty="0" err="1">
                <a:effectLst/>
              </a:rPr>
              <a:t>Description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>
                <a:effectLst/>
                <a:latin typeface="+mn-ea"/>
                <a:ea typeface="+mn-ea"/>
              </a:rPr>
              <a:t>]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>
                <a:effectLst/>
              </a:rPr>
              <a:t>웹 서비스 기술언어 또는 기술된 정의 파일의 총칭으로 </a:t>
            </a:r>
            <a:r>
              <a:rPr lang="ko-KR" altLang="ko-KR" sz="1400" dirty="0" err="1">
                <a:effectLst/>
              </a:rPr>
              <a:t>XML로</a:t>
            </a:r>
            <a:r>
              <a:rPr lang="ko-KR" altLang="ko-KR" sz="1400" dirty="0">
                <a:effectLst/>
              </a:rPr>
              <a:t> 기술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- </a:t>
            </a:r>
            <a:r>
              <a:rPr lang="ko-KR" altLang="ko-KR" sz="1400" dirty="0">
                <a:effectLst/>
              </a:rPr>
              <a:t>웹 서비스의 구체적 내용이 기술되어 있어 서비스 제공 장소, 서비스 메시지 포맷, 프로토콜 등</a:t>
            </a:r>
            <a:endParaRPr lang="en-US" altLang="ko-KR" sz="1400" dirty="0">
              <a:effectLst/>
            </a:endParaRPr>
          </a:p>
          <a:p>
            <a:endParaRPr lang="en-US" altLang="ko-KR" sz="1400" dirty="0"/>
          </a:p>
          <a:p>
            <a:endParaRPr lang="en-US" altLang="ko-KR" sz="1400" dirty="0"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마크업 언어 </a:t>
            </a:r>
            <a:r>
              <a:rPr lang="en-US" altLang="ko-KR" sz="1400" dirty="0">
                <a:latin typeface="+mn-ea"/>
                <a:ea typeface="+mn-ea"/>
              </a:rPr>
              <a:t>[XML : </a:t>
            </a:r>
            <a:r>
              <a:rPr lang="ko-KR" altLang="ko-KR" sz="1400" dirty="0" err="1">
                <a:effectLst/>
              </a:rPr>
              <a:t>Extensible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Markup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>
                <a:effectLst/>
                <a:latin typeface="+mn-ea"/>
                <a:ea typeface="+mn-ea"/>
              </a:rPr>
              <a:t>)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>
                <a:effectLst/>
              </a:rPr>
              <a:t>W3C에서 개발된, 다른 특수한 목적을 갖는 마크업 언어를 만드는데 사용하도록 권장하는 다목적 마크업 언어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- </a:t>
            </a:r>
            <a:r>
              <a:rPr lang="ko-KR" altLang="ko-KR" sz="1400" dirty="0" err="1">
                <a:effectLst/>
              </a:rPr>
              <a:t>XML은</a:t>
            </a:r>
            <a:r>
              <a:rPr lang="ko-KR" altLang="ko-KR" sz="1400" dirty="0">
                <a:effectLst/>
              </a:rPr>
              <a:t> 주로 다른 종류의 시스템, 특히 인터넷에 연결된 시스템끼리 데이터를 쉽게 주고 받을 수 있게 하여 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   HTML</a:t>
            </a:r>
            <a:r>
              <a:rPr lang="ko-KR" altLang="en-US" sz="1400" dirty="0"/>
              <a:t>의 </a:t>
            </a:r>
            <a:r>
              <a:rPr lang="ko-KR" altLang="ko-KR" sz="1400" dirty="0">
                <a:effectLst/>
              </a:rPr>
              <a:t>한계를 극복할 목적으로 만들어</a:t>
            </a:r>
            <a:r>
              <a:rPr lang="ko-KR" altLang="en-US" sz="1400" dirty="0">
                <a:effectLst/>
              </a:rPr>
              <a:t>짐</a:t>
            </a:r>
            <a:endParaRPr lang="en-US" altLang="ko-KR" sz="1400" dirty="0">
              <a:effectLst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W3C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월드 와이드 웹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(WWW : </a:t>
            </a:r>
            <a:r>
              <a:rPr lang="ko-KR" altLang="ko-KR" sz="1400" dirty="0">
                <a:effectLst/>
              </a:rPr>
              <a:t>World </a:t>
            </a:r>
            <a:r>
              <a:rPr lang="ko-KR" altLang="ko-KR" sz="1400" dirty="0" err="1">
                <a:effectLst/>
              </a:rPr>
              <a:t>Wide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Web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Consortium</a:t>
            </a:r>
            <a:r>
              <a:rPr lang="en-US" altLang="ko-KR" sz="1400" dirty="0">
                <a:effectLst/>
              </a:rPr>
              <a:t>)</a:t>
            </a: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ko-KR" sz="1400" b="1" dirty="0">
                <a:effectLst/>
              </a:rPr>
              <a:t>하이퍼텍스트 마크업 언어</a:t>
            </a:r>
            <a:r>
              <a:rPr lang="ko-KR" altLang="ko-KR" sz="1400" dirty="0">
                <a:effectLst/>
              </a:rPr>
              <a:t>(</a:t>
            </a:r>
            <a:r>
              <a:rPr lang="en-US" altLang="ko-KR" sz="1400" dirty="0">
                <a:effectLst/>
              </a:rPr>
              <a:t>HTML : </a:t>
            </a:r>
            <a:r>
              <a:rPr lang="ko-KR" altLang="ko-KR" sz="1400" dirty="0" err="1">
                <a:effectLst/>
              </a:rPr>
              <a:t>HyperText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Markup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/>
              <a:t>)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dirty="0"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등록 </a:t>
            </a:r>
            <a:r>
              <a:rPr lang="en-US" altLang="ko-KR" sz="1400" dirty="0">
                <a:latin typeface="+mn-ea"/>
                <a:ea typeface="+mn-ea"/>
              </a:rPr>
              <a:t>/ </a:t>
            </a:r>
            <a:r>
              <a:rPr lang="ko-KR" altLang="en-US" sz="1400" dirty="0">
                <a:latin typeface="+mn-ea"/>
                <a:ea typeface="+mn-ea"/>
              </a:rPr>
              <a:t>저장 </a:t>
            </a:r>
            <a:r>
              <a:rPr lang="en-US" altLang="ko-KR" sz="1400" dirty="0">
                <a:latin typeface="+mn-ea"/>
                <a:ea typeface="+mn-ea"/>
              </a:rPr>
              <a:t>/ </a:t>
            </a:r>
            <a:r>
              <a:rPr lang="ko-KR" altLang="en-US" sz="1400" dirty="0">
                <a:latin typeface="+mn-ea"/>
                <a:ea typeface="+mn-ea"/>
              </a:rPr>
              <a:t>검색 </a:t>
            </a:r>
            <a:r>
              <a:rPr lang="en-US" altLang="ko-KR" sz="1400" dirty="0">
                <a:latin typeface="+mn-ea"/>
                <a:ea typeface="+mn-ea"/>
              </a:rPr>
              <a:t>[UDDI : </a:t>
            </a:r>
            <a:r>
              <a:rPr lang="ko-KR" altLang="ko-KR" sz="1400" dirty="0"/>
              <a:t>Universal </a:t>
            </a:r>
            <a:r>
              <a:rPr lang="ko-KR" altLang="ko-KR" sz="1400" dirty="0" err="1"/>
              <a:t>Description</a:t>
            </a:r>
            <a:r>
              <a:rPr lang="ko-KR" altLang="ko-KR" sz="1400" dirty="0"/>
              <a:t>, </a:t>
            </a:r>
            <a:r>
              <a:rPr lang="ko-KR" altLang="ko-KR" sz="1400" dirty="0" err="1"/>
              <a:t>Discovery</a:t>
            </a:r>
            <a:r>
              <a:rPr lang="ko-KR" altLang="ko-KR" sz="1400" dirty="0"/>
              <a:t> and </a:t>
            </a:r>
            <a:r>
              <a:rPr lang="ko-KR" altLang="ko-KR" sz="1400" dirty="0" err="1"/>
              <a:t>Integration</a:t>
            </a:r>
            <a:r>
              <a:rPr lang="en-US" altLang="ko-KR" sz="1400" dirty="0"/>
              <a:t>]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/>
              <a:t>웹 서비스 관련 정보의 공개와 탐색을 위한 표준</a:t>
            </a:r>
            <a:endParaRPr lang="en-US" altLang="ko-KR" sz="1400" dirty="0"/>
          </a:p>
          <a:p>
            <a:r>
              <a:rPr lang="en-US" altLang="ko-KR" sz="1400" dirty="0"/>
              <a:t>  - </a:t>
            </a:r>
            <a:r>
              <a:rPr lang="ko-KR" altLang="ko-KR" sz="1400" dirty="0"/>
              <a:t>서비스 제공자는 </a:t>
            </a:r>
            <a:r>
              <a:rPr lang="ko-KR" altLang="ko-KR" sz="1400" dirty="0" err="1"/>
              <a:t>UDDI라는</a:t>
            </a:r>
            <a:r>
              <a:rPr lang="ko-KR" altLang="ko-KR" sz="1400" dirty="0"/>
              <a:t> 서비스 소비자에게 이미 알려진 온라인 저장소에 그들이 제공하는 서비스 목록들을 </a:t>
            </a:r>
            <a:endParaRPr lang="en-US" altLang="ko-KR" sz="1400" dirty="0"/>
          </a:p>
          <a:p>
            <a:r>
              <a:rPr lang="en-US" altLang="ko-KR" sz="1400" dirty="0"/>
              <a:t>     </a:t>
            </a:r>
            <a:r>
              <a:rPr lang="ko-KR" altLang="ko-KR" sz="1400" dirty="0"/>
              <a:t>저장하게 되고, 서비스 소비자들은 그 저장소에 접근함으로써 원하는 서비스들의 목록을 찾을 수 있게 된다. 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F46853A-8E5E-4544-B4BF-44E92D4C8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" y="0"/>
            <a:ext cx="9139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88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4</a:t>
            </a:r>
            <a:r>
              <a:rPr lang="ko-KR" altLang="en-US" sz="3100" b="0" dirty="0"/>
              <a:t>대 정보시스템</a:t>
            </a:r>
            <a:endParaRPr lang="en-US" altLang="ko-KR" sz="3100" dirty="0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xmlns="" id="{4A44D493-A421-4131-B2BE-440843CDE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96752"/>
            <a:ext cx="914400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표준화 메시지 </a:t>
            </a:r>
            <a:r>
              <a:rPr lang="en-US" altLang="ko-KR" sz="1400" dirty="0">
                <a:latin typeface="+mn-ea"/>
                <a:ea typeface="+mn-ea"/>
              </a:rPr>
              <a:t>[SOAP : </a:t>
            </a:r>
            <a:r>
              <a:rPr lang="en-US" altLang="ko-KR" sz="1400" dirty="0">
                <a:effectLst/>
                <a:latin typeface="+mn-ea"/>
                <a:ea typeface="+mn-ea"/>
              </a:rPr>
              <a:t>Simple Object Access Protocol]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en-US" sz="1400" dirty="0">
                <a:effectLst/>
                <a:latin typeface="+mn-ea"/>
                <a:ea typeface="+mn-ea"/>
              </a:rPr>
              <a:t>웹서비스를 실제로 이용하기 위한 객체 간의 통신규약으로 인터넷을 통하여 웹서비스가 통신할 수 있게 하는 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  </a:t>
            </a:r>
            <a:r>
              <a:rPr lang="ko-KR" altLang="en-US" sz="1400" dirty="0">
                <a:effectLst/>
                <a:latin typeface="+mn-ea"/>
                <a:ea typeface="+mn-ea"/>
              </a:rPr>
              <a:t>역할을 담당하는 기술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-</a:t>
            </a:r>
            <a:r>
              <a:rPr lang="en-US" altLang="ko-KR" sz="1400" dirty="0">
                <a:effectLst/>
                <a:latin typeface="+mn-ea"/>
                <a:ea typeface="+mn-ea"/>
              </a:rPr>
              <a:t> SOAP(SOAP Envelope), SOAP </a:t>
            </a:r>
            <a:r>
              <a:rPr lang="ko-KR" altLang="en-US" sz="1400" dirty="0">
                <a:effectLst/>
                <a:latin typeface="+mn-ea"/>
                <a:ea typeface="+mn-ea"/>
              </a:rPr>
              <a:t>헤더</a:t>
            </a:r>
            <a:r>
              <a:rPr lang="en-US" altLang="ko-KR" sz="1400" dirty="0">
                <a:effectLst/>
                <a:latin typeface="+mn-ea"/>
                <a:ea typeface="+mn-ea"/>
              </a:rPr>
              <a:t>, SOAP </a:t>
            </a:r>
            <a:r>
              <a:rPr lang="ko-KR" altLang="en-US" sz="1400" dirty="0">
                <a:effectLst/>
                <a:latin typeface="+mn-ea"/>
                <a:ea typeface="+mn-ea"/>
              </a:rPr>
              <a:t>본체</a:t>
            </a:r>
            <a:r>
              <a:rPr lang="en-US" altLang="ko-KR" sz="1400" dirty="0">
                <a:effectLst/>
                <a:latin typeface="+mn-ea"/>
                <a:ea typeface="+mn-ea"/>
              </a:rPr>
              <a:t>, SOAP Encoding Rule, SOAP RPC Representation</a:t>
            </a:r>
            <a:r>
              <a:rPr lang="ko-KR" altLang="en-US" sz="1400" dirty="0">
                <a:effectLst/>
                <a:latin typeface="+mn-ea"/>
                <a:ea typeface="+mn-ea"/>
              </a:rPr>
              <a:t>의 </a:t>
            </a:r>
            <a:r>
              <a:rPr lang="en-US" altLang="ko-KR" sz="1400" dirty="0">
                <a:effectLst/>
                <a:latin typeface="+mn-ea"/>
                <a:ea typeface="+mn-ea"/>
              </a:rPr>
              <a:t>5</a:t>
            </a:r>
            <a:r>
              <a:rPr lang="ko-KR" altLang="en-US" sz="1400" dirty="0">
                <a:effectLst/>
                <a:latin typeface="+mn-ea"/>
                <a:ea typeface="+mn-ea"/>
              </a:rPr>
              <a:t>가지       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 </a:t>
            </a:r>
            <a:r>
              <a:rPr lang="ko-KR" altLang="en-US" sz="1400" dirty="0">
                <a:effectLst/>
                <a:latin typeface="+mn-ea"/>
                <a:ea typeface="+mn-ea"/>
              </a:rPr>
              <a:t>요소로 구성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endParaRPr lang="en-US" altLang="ko-KR" sz="1400" dirty="0">
              <a:latin typeface="+mn-ea"/>
              <a:ea typeface="+mn-ea"/>
            </a:endParaRPr>
          </a:p>
          <a:p>
            <a:endParaRPr lang="ko-KR" altLang="en-US" sz="1400" dirty="0">
              <a:effectLst/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기술서비스 표현 </a:t>
            </a:r>
            <a:r>
              <a:rPr lang="en-US" altLang="ko-KR" sz="1400" dirty="0">
                <a:latin typeface="+mn-ea"/>
                <a:ea typeface="+mn-ea"/>
              </a:rPr>
              <a:t>[WSDL : </a:t>
            </a:r>
            <a:r>
              <a:rPr lang="ko-KR" altLang="ko-KR" sz="1400" dirty="0" err="1">
                <a:effectLst/>
              </a:rPr>
              <a:t>Web</a:t>
            </a:r>
            <a:r>
              <a:rPr lang="ko-KR" altLang="ko-KR" sz="1400" dirty="0">
                <a:effectLst/>
              </a:rPr>
              <a:t> Services </a:t>
            </a:r>
            <a:r>
              <a:rPr lang="ko-KR" altLang="ko-KR" sz="1400" dirty="0" err="1">
                <a:effectLst/>
              </a:rPr>
              <a:t>Description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>
                <a:effectLst/>
                <a:latin typeface="+mn-ea"/>
                <a:ea typeface="+mn-ea"/>
              </a:rPr>
              <a:t>]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>
                <a:effectLst/>
              </a:rPr>
              <a:t>웹 서비스 기술언어 또는 기술된 정의 파일의 총칭으로 </a:t>
            </a:r>
            <a:r>
              <a:rPr lang="ko-KR" altLang="ko-KR" sz="1400" dirty="0" err="1">
                <a:effectLst/>
              </a:rPr>
              <a:t>XML로</a:t>
            </a:r>
            <a:r>
              <a:rPr lang="ko-KR" altLang="ko-KR" sz="1400" dirty="0">
                <a:effectLst/>
              </a:rPr>
              <a:t> 기술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- </a:t>
            </a:r>
            <a:r>
              <a:rPr lang="ko-KR" altLang="ko-KR" sz="1400" dirty="0">
                <a:effectLst/>
              </a:rPr>
              <a:t>웹 서비스의 구체적 내용이 기술되어 있어 서비스 제공 장소, 서비스 메시지 포맷, 프로토콜 등</a:t>
            </a:r>
            <a:endParaRPr lang="en-US" altLang="ko-KR" sz="1400" dirty="0">
              <a:effectLst/>
            </a:endParaRPr>
          </a:p>
          <a:p>
            <a:endParaRPr lang="en-US" altLang="ko-KR" sz="1400" dirty="0"/>
          </a:p>
          <a:p>
            <a:endParaRPr lang="en-US" altLang="ko-KR" sz="1400" dirty="0"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마크업 언어 </a:t>
            </a:r>
            <a:r>
              <a:rPr lang="en-US" altLang="ko-KR" sz="1400" dirty="0">
                <a:latin typeface="+mn-ea"/>
                <a:ea typeface="+mn-ea"/>
              </a:rPr>
              <a:t>[XML : </a:t>
            </a:r>
            <a:r>
              <a:rPr lang="ko-KR" altLang="ko-KR" sz="1400" dirty="0" err="1">
                <a:effectLst/>
              </a:rPr>
              <a:t>Extensible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Markup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>
                <a:effectLst/>
                <a:latin typeface="+mn-ea"/>
                <a:ea typeface="+mn-ea"/>
              </a:rPr>
              <a:t>)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>
                <a:effectLst/>
              </a:rPr>
              <a:t>W3C에서 개발된, 다른 특수한 목적을 갖는 마크업 언어를 만드는데 사용하도록 권장하는 다목적 마크업 언어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- </a:t>
            </a:r>
            <a:r>
              <a:rPr lang="ko-KR" altLang="ko-KR" sz="1400" dirty="0" err="1">
                <a:effectLst/>
              </a:rPr>
              <a:t>XML은</a:t>
            </a:r>
            <a:r>
              <a:rPr lang="ko-KR" altLang="ko-KR" sz="1400" dirty="0">
                <a:effectLst/>
              </a:rPr>
              <a:t> 주로 다른 종류의 시스템, 특히 인터넷에 연결된 시스템끼리 데이터를 쉽게 주고 받을 수 있게 하여 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   HTML</a:t>
            </a:r>
            <a:r>
              <a:rPr lang="ko-KR" altLang="en-US" sz="1400" dirty="0"/>
              <a:t>의 </a:t>
            </a:r>
            <a:r>
              <a:rPr lang="ko-KR" altLang="ko-KR" sz="1400" dirty="0">
                <a:effectLst/>
              </a:rPr>
              <a:t>한계를 극복할 목적으로 만들어</a:t>
            </a:r>
            <a:r>
              <a:rPr lang="ko-KR" altLang="en-US" sz="1400" dirty="0">
                <a:effectLst/>
              </a:rPr>
              <a:t>짐</a:t>
            </a:r>
            <a:endParaRPr lang="en-US" altLang="ko-KR" sz="1400" dirty="0">
              <a:effectLst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W3C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월드 와이드 웹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(WWW : </a:t>
            </a:r>
            <a:r>
              <a:rPr lang="ko-KR" altLang="ko-KR" sz="1400" dirty="0">
                <a:effectLst/>
              </a:rPr>
              <a:t>World </a:t>
            </a:r>
            <a:r>
              <a:rPr lang="ko-KR" altLang="ko-KR" sz="1400" dirty="0" err="1">
                <a:effectLst/>
              </a:rPr>
              <a:t>Wide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Web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Consortium</a:t>
            </a:r>
            <a:r>
              <a:rPr lang="en-US" altLang="ko-KR" sz="1400" dirty="0">
                <a:effectLst/>
              </a:rPr>
              <a:t>)</a:t>
            </a: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ko-KR" sz="1400" b="1" dirty="0">
                <a:effectLst/>
              </a:rPr>
              <a:t>하이퍼텍스트 마크업 언어</a:t>
            </a:r>
            <a:r>
              <a:rPr lang="ko-KR" altLang="ko-KR" sz="1400" dirty="0">
                <a:effectLst/>
              </a:rPr>
              <a:t>(</a:t>
            </a:r>
            <a:r>
              <a:rPr lang="en-US" altLang="ko-KR" sz="1400" dirty="0">
                <a:effectLst/>
              </a:rPr>
              <a:t>HTML : </a:t>
            </a:r>
            <a:r>
              <a:rPr lang="ko-KR" altLang="ko-KR" sz="1400" dirty="0" err="1">
                <a:effectLst/>
              </a:rPr>
              <a:t>HyperText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Markup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/>
              <a:t>)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dirty="0"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등록 </a:t>
            </a:r>
            <a:r>
              <a:rPr lang="en-US" altLang="ko-KR" sz="1400" dirty="0">
                <a:latin typeface="+mn-ea"/>
                <a:ea typeface="+mn-ea"/>
              </a:rPr>
              <a:t>/ </a:t>
            </a:r>
            <a:r>
              <a:rPr lang="ko-KR" altLang="en-US" sz="1400" dirty="0">
                <a:latin typeface="+mn-ea"/>
                <a:ea typeface="+mn-ea"/>
              </a:rPr>
              <a:t>저장 </a:t>
            </a:r>
            <a:r>
              <a:rPr lang="en-US" altLang="ko-KR" sz="1400" dirty="0">
                <a:latin typeface="+mn-ea"/>
                <a:ea typeface="+mn-ea"/>
              </a:rPr>
              <a:t>/ </a:t>
            </a:r>
            <a:r>
              <a:rPr lang="ko-KR" altLang="en-US" sz="1400" dirty="0">
                <a:latin typeface="+mn-ea"/>
                <a:ea typeface="+mn-ea"/>
              </a:rPr>
              <a:t>검색 </a:t>
            </a:r>
            <a:r>
              <a:rPr lang="en-US" altLang="ko-KR" sz="1400" dirty="0">
                <a:latin typeface="+mn-ea"/>
                <a:ea typeface="+mn-ea"/>
              </a:rPr>
              <a:t>[UDDI : </a:t>
            </a:r>
            <a:r>
              <a:rPr lang="ko-KR" altLang="ko-KR" sz="1400" dirty="0"/>
              <a:t>Universal </a:t>
            </a:r>
            <a:r>
              <a:rPr lang="ko-KR" altLang="ko-KR" sz="1400" dirty="0" err="1"/>
              <a:t>Description</a:t>
            </a:r>
            <a:r>
              <a:rPr lang="ko-KR" altLang="ko-KR" sz="1400" dirty="0"/>
              <a:t>, </a:t>
            </a:r>
            <a:r>
              <a:rPr lang="ko-KR" altLang="ko-KR" sz="1400" dirty="0" err="1"/>
              <a:t>Discovery</a:t>
            </a:r>
            <a:r>
              <a:rPr lang="ko-KR" altLang="ko-KR" sz="1400" dirty="0"/>
              <a:t> and </a:t>
            </a:r>
            <a:r>
              <a:rPr lang="ko-KR" altLang="ko-KR" sz="1400" dirty="0" err="1"/>
              <a:t>Integration</a:t>
            </a:r>
            <a:r>
              <a:rPr lang="en-US" altLang="ko-KR" sz="1400" dirty="0"/>
              <a:t>]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/>
              <a:t>웹 서비스 관련 정보의 공개와 탐색을 위한 표준</a:t>
            </a:r>
            <a:endParaRPr lang="en-US" altLang="ko-KR" sz="1400" dirty="0"/>
          </a:p>
          <a:p>
            <a:r>
              <a:rPr lang="en-US" altLang="ko-KR" sz="1400" dirty="0"/>
              <a:t>  - </a:t>
            </a:r>
            <a:r>
              <a:rPr lang="ko-KR" altLang="ko-KR" sz="1400" dirty="0"/>
              <a:t>서비스 제공자는 </a:t>
            </a:r>
            <a:r>
              <a:rPr lang="ko-KR" altLang="ko-KR" sz="1400" dirty="0" err="1"/>
              <a:t>UDDI라는</a:t>
            </a:r>
            <a:r>
              <a:rPr lang="ko-KR" altLang="ko-KR" sz="1400" dirty="0"/>
              <a:t> 서비스 소비자에게 이미 알려진 온라인 저장소에 그들이 제공하는 서비스 목록들을 </a:t>
            </a:r>
            <a:endParaRPr lang="en-US" altLang="ko-KR" sz="1400" dirty="0"/>
          </a:p>
          <a:p>
            <a:r>
              <a:rPr lang="en-US" altLang="ko-KR" sz="1400" dirty="0"/>
              <a:t>     </a:t>
            </a:r>
            <a:r>
              <a:rPr lang="ko-KR" altLang="ko-KR" sz="1400" dirty="0"/>
              <a:t>저장하게 되고, 서비스 소비자들은 그 저장소에 접근함으로써 원하는 서비스들의 목록을 찾을 수 있게 된다. 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2A4AE71-5088-4817-B7F1-53309F7C8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45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4</a:t>
            </a:r>
            <a:r>
              <a:rPr lang="ko-KR" altLang="en-US" sz="3100" b="0" dirty="0"/>
              <a:t>대 정보시스템</a:t>
            </a:r>
            <a:endParaRPr lang="en-US" altLang="ko-KR" sz="3100" dirty="0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xmlns="" id="{4A44D493-A421-4131-B2BE-440843CDE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96752"/>
            <a:ext cx="914400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표준화 메시지 </a:t>
            </a:r>
            <a:r>
              <a:rPr lang="en-US" altLang="ko-KR" sz="1400" dirty="0">
                <a:latin typeface="+mn-ea"/>
                <a:ea typeface="+mn-ea"/>
              </a:rPr>
              <a:t>[SOAP : </a:t>
            </a:r>
            <a:r>
              <a:rPr lang="en-US" altLang="ko-KR" sz="1400" dirty="0">
                <a:effectLst/>
                <a:latin typeface="+mn-ea"/>
                <a:ea typeface="+mn-ea"/>
              </a:rPr>
              <a:t>Simple Object Access Protocol]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en-US" sz="1400" dirty="0">
                <a:effectLst/>
                <a:latin typeface="+mn-ea"/>
                <a:ea typeface="+mn-ea"/>
              </a:rPr>
              <a:t>웹서비스를 실제로 이용하기 위한 객체 간의 통신규약으로 인터넷을 통하여 웹서비스가 통신할 수 있게 하는 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  </a:t>
            </a:r>
            <a:r>
              <a:rPr lang="ko-KR" altLang="en-US" sz="1400" dirty="0">
                <a:effectLst/>
                <a:latin typeface="+mn-ea"/>
                <a:ea typeface="+mn-ea"/>
              </a:rPr>
              <a:t>역할을 담당하는 기술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-</a:t>
            </a:r>
            <a:r>
              <a:rPr lang="en-US" altLang="ko-KR" sz="1400" dirty="0">
                <a:effectLst/>
                <a:latin typeface="+mn-ea"/>
                <a:ea typeface="+mn-ea"/>
              </a:rPr>
              <a:t> SOAP(SOAP Envelope), SOAP </a:t>
            </a:r>
            <a:r>
              <a:rPr lang="ko-KR" altLang="en-US" sz="1400" dirty="0">
                <a:effectLst/>
                <a:latin typeface="+mn-ea"/>
                <a:ea typeface="+mn-ea"/>
              </a:rPr>
              <a:t>헤더</a:t>
            </a:r>
            <a:r>
              <a:rPr lang="en-US" altLang="ko-KR" sz="1400" dirty="0">
                <a:effectLst/>
                <a:latin typeface="+mn-ea"/>
                <a:ea typeface="+mn-ea"/>
              </a:rPr>
              <a:t>, SOAP </a:t>
            </a:r>
            <a:r>
              <a:rPr lang="ko-KR" altLang="en-US" sz="1400" dirty="0">
                <a:effectLst/>
                <a:latin typeface="+mn-ea"/>
                <a:ea typeface="+mn-ea"/>
              </a:rPr>
              <a:t>본체</a:t>
            </a:r>
            <a:r>
              <a:rPr lang="en-US" altLang="ko-KR" sz="1400" dirty="0">
                <a:effectLst/>
                <a:latin typeface="+mn-ea"/>
                <a:ea typeface="+mn-ea"/>
              </a:rPr>
              <a:t>, SOAP Encoding Rule, SOAP RPC Representation</a:t>
            </a:r>
            <a:r>
              <a:rPr lang="ko-KR" altLang="en-US" sz="1400" dirty="0">
                <a:effectLst/>
                <a:latin typeface="+mn-ea"/>
                <a:ea typeface="+mn-ea"/>
              </a:rPr>
              <a:t>의 </a:t>
            </a:r>
            <a:r>
              <a:rPr lang="en-US" altLang="ko-KR" sz="1400" dirty="0">
                <a:effectLst/>
                <a:latin typeface="+mn-ea"/>
                <a:ea typeface="+mn-ea"/>
              </a:rPr>
              <a:t>5</a:t>
            </a:r>
            <a:r>
              <a:rPr lang="ko-KR" altLang="en-US" sz="1400" dirty="0">
                <a:effectLst/>
                <a:latin typeface="+mn-ea"/>
                <a:ea typeface="+mn-ea"/>
              </a:rPr>
              <a:t>가지       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 </a:t>
            </a:r>
            <a:r>
              <a:rPr lang="ko-KR" altLang="en-US" sz="1400" dirty="0">
                <a:effectLst/>
                <a:latin typeface="+mn-ea"/>
                <a:ea typeface="+mn-ea"/>
              </a:rPr>
              <a:t>요소로 구성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endParaRPr lang="en-US" altLang="ko-KR" sz="1400" dirty="0">
              <a:latin typeface="+mn-ea"/>
              <a:ea typeface="+mn-ea"/>
            </a:endParaRPr>
          </a:p>
          <a:p>
            <a:endParaRPr lang="ko-KR" altLang="en-US" sz="1400" dirty="0">
              <a:effectLst/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기술서비스 표현 </a:t>
            </a:r>
            <a:r>
              <a:rPr lang="en-US" altLang="ko-KR" sz="1400" dirty="0">
                <a:latin typeface="+mn-ea"/>
                <a:ea typeface="+mn-ea"/>
              </a:rPr>
              <a:t>[WSDL : </a:t>
            </a:r>
            <a:r>
              <a:rPr lang="ko-KR" altLang="ko-KR" sz="1400" dirty="0" err="1">
                <a:effectLst/>
              </a:rPr>
              <a:t>Web</a:t>
            </a:r>
            <a:r>
              <a:rPr lang="ko-KR" altLang="ko-KR" sz="1400" dirty="0">
                <a:effectLst/>
              </a:rPr>
              <a:t> Services </a:t>
            </a:r>
            <a:r>
              <a:rPr lang="ko-KR" altLang="ko-KR" sz="1400" dirty="0" err="1">
                <a:effectLst/>
              </a:rPr>
              <a:t>Description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>
                <a:effectLst/>
                <a:latin typeface="+mn-ea"/>
                <a:ea typeface="+mn-ea"/>
              </a:rPr>
              <a:t>]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>
                <a:effectLst/>
              </a:rPr>
              <a:t>웹 서비스 기술언어 또는 기술된 정의 파일의 총칭으로 </a:t>
            </a:r>
            <a:r>
              <a:rPr lang="ko-KR" altLang="ko-KR" sz="1400" dirty="0" err="1">
                <a:effectLst/>
              </a:rPr>
              <a:t>XML로</a:t>
            </a:r>
            <a:r>
              <a:rPr lang="ko-KR" altLang="ko-KR" sz="1400" dirty="0">
                <a:effectLst/>
              </a:rPr>
              <a:t> 기술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- </a:t>
            </a:r>
            <a:r>
              <a:rPr lang="ko-KR" altLang="ko-KR" sz="1400" dirty="0">
                <a:effectLst/>
              </a:rPr>
              <a:t>웹 서비스의 구체적 내용이 기술되어 있어 서비스 제공 장소, 서비스 메시지 포맷, 프로토콜 등</a:t>
            </a:r>
            <a:endParaRPr lang="en-US" altLang="ko-KR" sz="1400" dirty="0">
              <a:effectLst/>
            </a:endParaRPr>
          </a:p>
          <a:p>
            <a:endParaRPr lang="en-US" altLang="ko-KR" sz="1400" dirty="0"/>
          </a:p>
          <a:p>
            <a:endParaRPr lang="en-US" altLang="ko-KR" sz="1400" dirty="0"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마크업 언어 </a:t>
            </a:r>
            <a:r>
              <a:rPr lang="en-US" altLang="ko-KR" sz="1400" dirty="0">
                <a:latin typeface="+mn-ea"/>
                <a:ea typeface="+mn-ea"/>
              </a:rPr>
              <a:t>[XML : </a:t>
            </a:r>
            <a:r>
              <a:rPr lang="ko-KR" altLang="ko-KR" sz="1400" dirty="0" err="1">
                <a:effectLst/>
              </a:rPr>
              <a:t>Extensible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Markup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>
                <a:effectLst/>
                <a:latin typeface="+mn-ea"/>
                <a:ea typeface="+mn-ea"/>
              </a:rPr>
              <a:t>)</a:t>
            </a: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>
                <a:effectLst/>
              </a:rPr>
              <a:t>W3C에서 개발된, 다른 특수한 목적을 갖는 마크업 언어를 만드는데 사용하도록 권장하는 다목적 마크업 언어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- </a:t>
            </a:r>
            <a:r>
              <a:rPr lang="ko-KR" altLang="ko-KR" sz="1400" dirty="0" err="1">
                <a:effectLst/>
              </a:rPr>
              <a:t>XML은</a:t>
            </a:r>
            <a:r>
              <a:rPr lang="ko-KR" altLang="ko-KR" sz="1400" dirty="0">
                <a:effectLst/>
              </a:rPr>
              <a:t> 주로 다른 종류의 시스템, 특히 인터넷에 연결된 시스템끼리 데이터를 쉽게 주고 받을 수 있게 하여 </a:t>
            </a:r>
            <a:endParaRPr lang="en-US" altLang="ko-KR" sz="1400" dirty="0">
              <a:effectLst/>
            </a:endParaRPr>
          </a:p>
          <a:p>
            <a:r>
              <a:rPr lang="en-US" altLang="ko-KR" sz="1400" dirty="0"/>
              <a:t>     HTML</a:t>
            </a:r>
            <a:r>
              <a:rPr lang="ko-KR" altLang="en-US" sz="1400" dirty="0"/>
              <a:t>의 </a:t>
            </a:r>
            <a:r>
              <a:rPr lang="ko-KR" altLang="ko-KR" sz="1400" dirty="0">
                <a:effectLst/>
              </a:rPr>
              <a:t>한계를 극복할 목적으로 만들어</a:t>
            </a:r>
            <a:r>
              <a:rPr lang="ko-KR" altLang="en-US" sz="1400" dirty="0">
                <a:effectLst/>
              </a:rPr>
              <a:t>짐</a:t>
            </a:r>
            <a:endParaRPr lang="en-US" altLang="ko-KR" sz="1400" dirty="0">
              <a:effectLst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W3C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월드 와이드 웹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(WWW : </a:t>
            </a:r>
            <a:r>
              <a:rPr lang="ko-KR" altLang="ko-KR" sz="1400" dirty="0">
                <a:effectLst/>
              </a:rPr>
              <a:t>World </a:t>
            </a:r>
            <a:r>
              <a:rPr lang="ko-KR" altLang="ko-KR" sz="1400" dirty="0" err="1">
                <a:effectLst/>
              </a:rPr>
              <a:t>Wide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Web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Consortium</a:t>
            </a:r>
            <a:r>
              <a:rPr lang="en-US" altLang="ko-KR" sz="1400" dirty="0">
                <a:effectLst/>
              </a:rPr>
              <a:t>)</a:t>
            </a: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ko-KR" sz="1400" b="1" dirty="0">
                <a:effectLst/>
              </a:rPr>
              <a:t>하이퍼텍스트 마크업 언어</a:t>
            </a:r>
            <a:r>
              <a:rPr lang="ko-KR" altLang="ko-KR" sz="1400" dirty="0">
                <a:effectLst/>
              </a:rPr>
              <a:t>(</a:t>
            </a:r>
            <a:r>
              <a:rPr lang="en-US" altLang="ko-KR" sz="1400" dirty="0">
                <a:effectLst/>
              </a:rPr>
              <a:t>HTML : </a:t>
            </a:r>
            <a:r>
              <a:rPr lang="ko-KR" altLang="ko-KR" sz="1400" dirty="0" err="1">
                <a:effectLst/>
              </a:rPr>
              <a:t>HyperText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Markup</a:t>
            </a:r>
            <a:r>
              <a:rPr lang="ko-KR" altLang="ko-KR" sz="1400" dirty="0">
                <a:effectLst/>
              </a:rPr>
              <a:t> </a:t>
            </a:r>
            <a:r>
              <a:rPr lang="ko-KR" altLang="ko-KR" sz="1400" dirty="0" err="1">
                <a:effectLst/>
              </a:rPr>
              <a:t>Language</a:t>
            </a:r>
            <a:r>
              <a:rPr lang="en-US" altLang="ko-KR" sz="1400" dirty="0"/>
              <a:t>)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dirty="0">
              <a:latin typeface="+mn-ea"/>
              <a:ea typeface="+mn-ea"/>
            </a:endParaRPr>
          </a:p>
          <a:p>
            <a:pPr eaLnBrk="1" latinLnBrk="1" hangingPunct="1">
              <a:lnSpc>
                <a:spcPct val="130000"/>
              </a:lnSpc>
              <a:buFont typeface="굴림" panose="020B0600000101010101" pitchFamily="50" charset="-127"/>
              <a:buChar char="▣"/>
            </a:pPr>
            <a:r>
              <a:rPr lang="en-US" altLang="ko-KR" sz="1400" dirty="0">
                <a:latin typeface="+mn-ea"/>
                <a:ea typeface="+mn-ea"/>
              </a:rPr>
              <a:t> </a:t>
            </a:r>
            <a:r>
              <a:rPr lang="ko-KR" altLang="en-US" sz="1400" dirty="0">
                <a:latin typeface="+mn-ea"/>
                <a:ea typeface="+mn-ea"/>
              </a:rPr>
              <a:t>등록 </a:t>
            </a:r>
            <a:r>
              <a:rPr lang="en-US" altLang="ko-KR" sz="1400" dirty="0">
                <a:latin typeface="+mn-ea"/>
                <a:ea typeface="+mn-ea"/>
              </a:rPr>
              <a:t>/ </a:t>
            </a:r>
            <a:r>
              <a:rPr lang="ko-KR" altLang="en-US" sz="1400" dirty="0">
                <a:latin typeface="+mn-ea"/>
                <a:ea typeface="+mn-ea"/>
              </a:rPr>
              <a:t>저장 </a:t>
            </a:r>
            <a:r>
              <a:rPr lang="en-US" altLang="ko-KR" sz="1400" dirty="0">
                <a:latin typeface="+mn-ea"/>
                <a:ea typeface="+mn-ea"/>
              </a:rPr>
              <a:t>/ </a:t>
            </a:r>
            <a:r>
              <a:rPr lang="ko-KR" altLang="en-US" sz="1400" dirty="0">
                <a:latin typeface="+mn-ea"/>
                <a:ea typeface="+mn-ea"/>
              </a:rPr>
              <a:t>검색 </a:t>
            </a:r>
            <a:r>
              <a:rPr lang="en-US" altLang="ko-KR" sz="1400" dirty="0">
                <a:latin typeface="+mn-ea"/>
                <a:ea typeface="+mn-ea"/>
              </a:rPr>
              <a:t>[UDDI : </a:t>
            </a:r>
            <a:r>
              <a:rPr lang="ko-KR" altLang="ko-KR" sz="1400" dirty="0"/>
              <a:t>Universal </a:t>
            </a:r>
            <a:r>
              <a:rPr lang="ko-KR" altLang="ko-KR" sz="1400" dirty="0" err="1"/>
              <a:t>Description</a:t>
            </a:r>
            <a:r>
              <a:rPr lang="ko-KR" altLang="ko-KR" sz="1400" dirty="0"/>
              <a:t>, </a:t>
            </a:r>
            <a:r>
              <a:rPr lang="ko-KR" altLang="ko-KR" sz="1400" dirty="0" err="1"/>
              <a:t>Discovery</a:t>
            </a:r>
            <a:r>
              <a:rPr lang="ko-KR" altLang="ko-KR" sz="1400" dirty="0"/>
              <a:t> and </a:t>
            </a:r>
            <a:r>
              <a:rPr lang="ko-KR" altLang="ko-KR" sz="1400" dirty="0" err="1"/>
              <a:t>Integration</a:t>
            </a:r>
            <a:r>
              <a:rPr lang="en-US" altLang="ko-KR" sz="1400" dirty="0"/>
              <a:t>]</a:t>
            </a:r>
            <a:endParaRPr lang="en-US" altLang="ko-KR" sz="1400" dirty="0">
              <a:effectLst/>
              <a:latin typeface="+mn-ea"/>
              <a:ea typeface="+mn-ea"/>
            </a:endParaRPr>
          </a:p>
          <a:p>
            <a:r>
              <a:rPr lang="en-US" altLang="ko-KR" sz="1400" dirty="0">
                <a:latin typeface="+mn-ea"/>
                <a:ea typeface="+mn-ea"/>
              </a:rPr>
              <a:t>  - </a:t>
            </a:r>
            <a:r>
              <a:rPr lang="ko-KR" altLang="ko-KR" sz="1400" dirty="0"/>
              <a:t>웹 서비스 관련 정보의 공개와 탐색을 위한 표준</a:t>
            </a:r>
            <a:endParaRPr lang="en-US" altLang="ko-KR" sz="1400" dirty="0"/>
          </a:p>
          <a:p>
            <a:r>
              <a:rPr lang="en-US" altLang="ko-KR" sz="1400" dirty="0"/>
              <a:t>  - </a:t>
            </a:r>
            <a:r>
              <a:rPr lang="ko-KR" altLang="ko-KR" sz="1400" dirty="0"/>
              <a:t>서비스 제공자는 </a:t>
            </a:r>
            <a:r>
              <a:rPr lang="ko-KR" altLang="ko-KR" sz="1400" dirty="0" err="1"/>
              <a:t>UDDI라는</a:t>
            </a:r>
            <a:r>
              <a:rPr lang="ko-KR" altLang="ko-KR" sz="1400" dirty="0"/>
              <a:t> 서비스 소비자에게 이미 알려진 온라인 저장소에 그들이 제공하는 서비스 목록들을 </a:t>
            </a:r>
            <a:endParaRPr lang="en-US" altLang="ko-KR" sz="1400" dirty="0"/>
          </a:p>
          <a:p>
            <a:r>
              <a:rPr lang="en-US" altLang="ko-KR" sz="1400" dirty="0"/>
              <a:t>     </a:t>
            </a:r>
            <a:r>
              <a:rPr lang="ko-KR" altLang="ko-KR" sz="1400" dirty="0"/>
              <a:t>저장하게 되고, 서비스 소비자들은 그 저장소에 접근함으로써 원하는 서비스들의 목록을 찾을 수 있게 된다. 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C3EDA1FE-512E-4E59-A0E4-397F9019F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0" y="0"/>
            <a:ext cx="91346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259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Benetton</a:t>
            </a:r>
            <a:endParaRPr lang="en-US" altLang="ko-KR" sz="31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DADB9169-69D4-440D-8DB3-DE746277B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-35699"/>
            <a:ext cx="9036496" cy="682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345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Benetton</a:t>
            </a:r>
            <a:endParaRPr lang="en-US" altLang="ko-KR" sz="31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1DF382F4-0CC8-48EC-BA2D-D6371B08E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35090"/>
            <a:ext cx="9036496" cy="682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26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3">
            <a:extLst>
              <a:ext uri="{FF2B5EF4-FFF2-40B4-BE49-F238E27FC236}">
                <a16:creationId xmlns:a16="http://schemas.microsoft.com/office/drawing/2014/main" xmlns="" id="{C4F21F72-2117-4E29-B831-1A04D385E6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/>
            <a:r>
              <a:rPr lang="en-US" altLang="ko-KR" sz="2200" b="1" dirty="0">
                <a:latin typeface="+mn-ea"/>
              </a:rPr>
              <a:t>1. </a:t>
            </a:r>
            <a:r>
              <a:rPr lang="ko-KR" altLang="en-US" sz="2200" b="1" dirty="0">
                <a:latin typeface="+mn-ea"/>
              </a:rPr>
              <a:t>제</a:t>
            </a:r>
            <a:r>
              <a:rPr lang="en-US" altLang="ko-KR" sz="2200" b="1" dirty="0">
                <a:latin typeface="+mn-ea"/>
              </a:rPr>
              <a:t>3</a:t>
            </a:r>
            <a:r>
              <a:rPr lang="ko-KR" altLang="en-US" sz="2200" b="1" dirty="0" err="1">
                <a:latin typeface="+mn-ea"/>
              </a:rPr>
              <a:t>자물류</a:t>
            </a:r>
            <a:r>
              <a:rPr lang="ko-KR" altLang="en-US" sz="2200" b="1" dirty="0">
                <a:latin typeface="+mn-ea"/>
              </a:rPr>
              <a:t> </a:t>
            </a:r>
            <a:r>
              <a:rPr lang="en-US" altLang="ko-KR" sz="2200" b="1" dirty="0">
                <a:latin typeface="+mn-ea"/>
              </a:rPr>
              <a:t>(</a:t>
            </a:r>
            <a:r>
              <a:rPr lang="en-US" altLang="ko-KR" sz="2200" dirty="0">
                <a:effectLst/>
                <a:latin typeface="+mn-ea"/>
              </a:rPr>
              <a:t>Third Party Logistics</a:t>
            </a:r>
            <a:r>
              <a:rPr lang="en-US" altLang="ko-KR" sz="2200" b="1" dirty="0">
                <a:latin typeface="+mn-ea"/>
              </a:rPr>
              <a:t>)</a:t>
            </a:r>
          </a:p>
          <a:p>
            <a:pPr marL="0" indent="0" eaLnBrk="1" hangingPunct="1">
              <a:buNone/>
            </a:pPr>
            <a:r>
              <a:rPr lang="en-US" altLang="ko-KR" sz="1400" b="1" dirty="0">
                <a:latin typeface="+mn-ea"/>
              </a:rPr>
              <a:t>   </a:t>
            </a:r>
            <a:r>
              <a:rPr lang="en-US" altLang="ko-KR" sz="1400" dirty="0">
                <a:latin typeface="+mn-ea"/>
              </a:rPr>
              <a:t>○ </a:t>
            </a:r>
            <a:r>
              <a:rPr lang="en-US" altLang="ko-KR" sz="1400" dirty="0">
                <a:effectLst/>
                <a:latin typeface="+mn-ea"/>
              </a:rPr>
              <a:t>1</a:t>
            </a:r>
            <a:r>
              <a:rPr lang="ko-KR" altLang="en-US" sz="1400" dirty="0">
                <a:effectLst/>
                <a:latin typeface="+mn-ea"/>
              </a:rPr>
              <a:t>자 물류</a:t>
            </a:r>
            <a:r>
              <a:rPr lang="en-US" altLang="ko-KR" sz="1400" dirty="0">
                <a:effectLst/>
                <a:latin typeface="+mn-ea"/>
              </a:rPr>
              <a:t>(1PL)</a:t>
            </a:r>
            <a:r>
              <a:rPr lang="ko-KR" altLang="en-US" sz="1400" dirty="0">
                <a:effectLst/>
                <a:latin typeface="+mn-ea"/>
              </a:rPr>
              <a:t>는 자사에서 전적으로 물류 업무를 처리하는 단계를 말한다</a:t>
            </a:r>
            <a:r>
              <a:rPr lang="en-US" altLang="ko-KR" sz="1400" dirty="0">
                <a:effectLst/>
                <a:latin typeface="+mn-ea"/>
              </a:rPr>
              <a:t>. 2</a:t>
            </a:r>
            <a:r>
              <a:rPr lang="ko-KR" altLang="en-US" sz="1400" dirty="0">
                <a:effectLst/>
                <a:latin typeface="+mn-ea"/>
              </a:rPr>
              <a:t>자 물류</a:t>
            </a:r>
            <a:r>
              <a:rPr lang="en-US" altLang="ko-KR" sz="1400" dirty="0">
                <a:effectLst/>
                <a:latin typeface="+mn-ea"/>
              </a:rPr>
              <a:t>(2PL)</a:t>
            </a:r>
            <a:r>
              <a:rPr lang="ko-KR" altLang="en-US" sz="1400" dirty="0">
                <a:effectLst/>
                <a:latin typeface="+mn-ea"/>
              </a:rPr>
              <a:t>는 분사화를 통해    </a:t>
            </a:r>
            <a:endParaRPr lang="en-US" altLang="ko-KR" sz="1400" dirty="0">
              <a:effectLst/>
              <a:latin typeface="+mn-ea"/>
            </a:endParaRPr>
          </a:p>
          <a:p>
            <a:pPr marL="0" indent="0" eaLnBrk="1" hangingPunct="1">
              <a:buNone/>
            </a:pPr>
            <a:r>
              <a:rPr lang="en-US" altLang="ko-KR" sz="1400" dirty="0">
                <a:latin typeface="+mn-ea"/>
              </a:rPr>
              <a:t>        </a:t>
            </a:r>
            <a:r>
              <a:rPr lang="ko-KR" altLang="en-US" sz="1400" dirty="0">
                <a:effectLst/>
                <a:latin typeface="+mn-ea"/>
              </a:rPr>
              <a:t>물류 자회사에 의해 서비스를 받는 단계</a:t>
            </a:r>
            <a:r>
              <a:rPr lang="en-US" altLang="ko-KR" sz="1400" dirty="0">
                <a:effectLst/>
                <a:latin typeface="+mn-ea"/>
              </a:rPr>
              <a:t>. 3</a:t>
            </a:r>
            <a:r>
              <a:rPr lang="ko-KR" altLang="en-US" sz="1400" dirty="0">
                <a:effectLst/>
                <a:latin typeface="+mn-ea"/>
              </a:rPr>
              <a:t>자 물류</a:t>
            </a:r>
            <a:r>
              <a:rPr lang="en-US" altLang="ko-KR" sz="1400" dirty="0">
                <a:effectLst/>
                <a:latin typeface="+mn-ea"/>
              </a:rPr>
              <a:t>(3PL)</a:t>
            </a:r>
            <a:r>
              <a:rPr lang="ko-KR" altLang="en-US" sz="1400" dirty="0">
                <a:effectLst/>
                <a:latin typeface="+mn-ea"/>
              </a:rPr>
              <a:t>는 사내의 물류 업무 중 일부 혹은 전체를 물류전문  </a:t>
            </a:r>
            <a:endParaRPr lang="en-US" altLang="ko-KR" sz="1400" dirty="0">
              <a:effectLst/>
              <a:latin typeface="+mn-ea"/>
            </a:endParaRPr>
          </a:p>
          <a:p>
            <a:pPr marL="0" indent="0" eaLnBrk="1" hangingPunct="1">
              <a:buNone/>
            </a:pPr>
            <a:r>
              <a:rPr lang="en-US" altLang="ko-KR" sz="1400" dirty="0">
                <a:latin typeface="+mn-ea"/>
              </a:rPr>
              <a:t>        </a:t>
            </a:r>
            <a:r>
              <a:rPr lang="ko-KR" altLang="en-US" sz="1400" dirty="0">
                <a:effectLst/>
                <a:latin typeface="+mn-ea"/>
              </a:rPr>
              <a:t>업체 </a:t>
            </a:r>
            <a:r>
              <a:rPr lang="en-US" altLang="ko-KR" sz="1400" dirty="0">
                <a:effectLst/>
                <a:latin typeface="+mn-ea"/>
              </a:rPr>
              <a:t>1</a:t>
            </a:r>
            <a:r>
              <a:rPr lang="ko-KR" altLang="en-US" sz="1400" dirty="0">
                <a:effectLst/>
                <a:latin typeface="+mn-ea"/>
              </a:rPr>
              <a:t>년 이상의 계약 혹은 제휴를 체결해 아웃소싱 하는 것을 말한다</a:t>
            </a:r>
            <a:r>
              <a:rPr lang="en-US" altLang="ko-KR" sz="1400" dirty="0">
                <a:effectLst/>
                <a:latin typeface="+mn-ea"/>
              </a:rPr>
              <a:t>.</a:t>
            </a:r>
            <a:r>
              <a:rPr lang="ko-KR" altLang="en-US" sz="1400" dirty="0">
                <a:latin typeface="+mn-ea"/>
              </a:rPr>
              <a:t>   </a:t>
            </a:r>
            <a:endParaRPr lang="en-US" altLang="ko-KR" sz="1400" dirty="0">
              <a:latin typeface="+mn-ea"/>
            </a:endParaRPr>
          </a:p>
          <a:p>
            <a:pPr marL="0" indent="0" eaLnBrk="1" hangingPunct="1">
              <a:buNone/>
            </a:pPr>
            <a:endParaRPr lang="en-US" altLang="ko-KR" sz="1000" dirty="0">
              <a:latin typeface="+mn-ea"/>
            </a:endParaRPr>
          </a:p>
          <a:p>
            <a:pPr marL="0" indent="0">
              <a:buNone/>
            </a:pPr>
            <a:r>
              <a:rPr lang="ko-KR" altLang="en-US" sz="1400" dirty="0">
                <a:latin typeface="+mn-ea"/>
              </a:rPr>
              <a:t>    </a:t>
            </a:r>
            <a:r>
              <a:rPr lang="en-US" altLang="ko-KR" sz="1400" dirty="0">
                <a:latin typeface="+mn-ea"/>
              </a:rPr>
              <a:t>○ </a:t>
            </a:r>
            <a:r>
              <a:rPr lang="ko-KR" altLang="en-US" sz="1400" dirty="0">
                <a:effectLst/>
                <a:latin typeface="+mn-ea"/>
              </a:rPr>
              <a:t>제</a:t>
            </a:r>
            <a:r>
              <a:rPr lang="en-US" altLang="ko-KR" sz="1400" dirty="0">
                <a:effectLst/>
                <a:latin typeface="+mn-ea"/>
              </a:rPr>
              <a:t>3</a:t>
            </a:r>
            <a:r>
              <a:rPr lang="ko-KR" altLang="en-US" sz="1400" dirty="0">
                <a:effectLst/>
                <a:latin typeface="+mn-ea"/>
              </a:rPr>
              <a:t>자 </a:t>
            </a:r>
            <a:r>
              <a:rPr lang="ko-KR" altLang="en-US" sz="1400" dirty="0" err="1">
                <a:effectLst/>
                <a:latin typeface="+mn-ea"/>
              </a:rPr>
              <a:t>물류란</a:t>
            </a:r>
            <a:r>
              <a:rPr lang="ko-KR" altLang="en-US" sz="1400" dirty="0">
                <a:effectLst/>
                <a:latin typeface="+mn-ea"/>
              </a:rPr>
              <a:t> 물류부문의 전부 혹은 일부를 물류전문업체에 </a:t>
            </a:r>
            <a:r>
              <a:rPr lang="ko-KR" altLang="en-US" sz="1400" dirty="0" err="1">
                <a:effectLst/>
                <a:latin typeface="+mn-ea"/>
              </a:rPr>
              <a:t>아웃소싱하는</a:t>
            </a:r>
            <a:r>
              <a:rPr lang="ko-KR" altLang="en-US" sz="1400" dirty="0">
                <a:effectLst/>
                <a:latin typeface="+mn-ea"/>
              </a:rPr>
              <a:t> 것</a:t>
            </a:r>
            <a:endParaRPr lang="en-US" altLang="ko-KR" sz="1400" dirty="0">
              <a:effectLst/>
              <a:latin typeface="+mn-ea"/>
            </a:endParaRPr>
          </a:p>
          <a:p>
            <a:pPr marL="0" indent="0">
              <a:buNone/>
            </a:pPr>
            <a:endParaRPr lang="en-US" altLang="ko-KR" sz="1000" dirty="0">
              <a:effectLst/>
              <a:latin typeface="+mn-ea"/>
            </a:endParaRPr>
          </a:p>
          <a:p>
            <a:pPr marL="0" indent="0">
              <a:buNone/>
            </a:pPr>
            <a:r>
              <a:rPr lang="ko-KR" altLang="en-US" sz="1400" dirty="0">
                <a:latin typeface="+mn-ea"/>
              </a:rPr>
              <a:t>    </a:t>
            </a:r>
            <a:r>
              <a:rPr lang="en-US" altLang="ko-KR" sz="1400" dirty="0">
                <a:latin typeface="+mn-ea"/>
              </a:rPr>
              <a:t>○ </a:t>
            </a:r>
            <a:r>
              <a:rPr lang="ko-KR" altLang="en-US" sz="1400" dirty="0">
                <a:effectLst/>
                <a:latin typeface="+mn-ea"/>
              </a:rPr>
              <a:t>이를 통해 기업</a:t>
            </a:r>
            <a:r>
              <a:rPr lang="en-US" altLang="ko-KR" sz="1400" dirty="0">
                <a:effectLst/>
                <a:latin typeface="+mn-ea"/>
              </a:rPr>
              <a:t>(</a:t>
            </a:r>
            <a:r>
              <a:rPr lang="ko-KR" altLang="en-US" sz="1400" dirty="0">
                <a:effectLst/>
                <a:latin typeface="+mn-ea"/>
              </a:rPr>
              <a:t>서비스 사용자</a:t>
            </a:r>
            <a:r>
              <a:rPr lang="en-US" altLang="ko-KR" sz="1400" dirty="0">
                <a:effectLst/>
                <a:latin typeface="+mn-ea"/>
              </a:rPr>
              <a:t>)</a:t>
            </a:r>
            <a:r>
              <a:rPr lang="ko-KR" altLang="en-US" sz="1400" dirty="0">
                <a:effectLst/>
                <a:latin typeface="+mn-ea"/>
              </a:rPr>
              <a:t>은 물류 비용을 절감할 수 있고</a:t>
            </a:r>
            <a:r>
              <a:rPr lang="en-US" altLang="ko-KR" sz="1400" dirty="0">
                <a:effectLst/>
                <a:latin typeface="+mn-ea"/>
              </a:rPr>
              <a:t>,</a:t>
            </a:r>
            <a:r>
              <a:rPr lang="ko-KR" altLang="en-US" sz="1400" dirty="0">
                <a:effectLst/>
                <a:latin typeface="+mn-ea"/>
              </a:rPr>
              <a:t>물류에 들어갈 비용과 노력을 다른 곳에 투자</a:t>
            </a:r>
            <a:endParaRPr lang="en-US" altLang="ko-KR" sz="1400" dirty="0">
              <a:effectLst/>
              <a:latin typeface="+mn-ea"/>
            </a:endParaRPr>
          </a:p>
          <a:p>
            <a:pPr marL="0" indent="0">
              <a:buNone/>
            </a:pPr>
            <a:r>
              <a:rPr lang="en-US" altLang="ko-KR" sz="1400" dirty="0">
                <a:latin typeface="+mn-ea"/>
              </a:rPr>
              <a:t>        </a:t>
            </a:r>
            <a:r>
              <a:rPr lang="ko-KR" altLang="en-US" sz="1400" dirty="0">
                <a:effectLst/>
                <a:latin typeface="+mn-ea"/>
              </a:rPr>
              <a:t>함으로써 고객서비스를 </a:t>
            </a:r>
            <a:r>
              <a:rPr lang="ko-KR" altLang="en-US" sz="1400" dirty="0" err="1">
                <a:effectLst/>
                <a:latin typeface="+mn-ea"/>
              </a:rPr>
              <a:t>강화시킬</a:t>
            </a:r>
            <a:r>
              <a:rPr lang="ko-KR" altLang="en-US" sz="1400" dirty="0">
                <a:effectLst/>
                <a:latin typeface="+mn-ea"/>
              </a:rPr>
              <a:t> 수 있음</a:t>
            </a:r>
            <a:endParaRPr lang="en-US" altLang="ko-KR" sz="1400" dirty="0">
              <a:effectLst/>
              <a:latin typeface="+mn-ea"/>
            </a:endParaRPr>
          </a:p>
          <a:p>
            <a:pPr marL="0" indent="0">
              <a:buNone/>
            </a:pPr>
            <a:endParaRPr lang="en-US" altLang="ko-KR" sz="1000" dirty="0">
              <a:effectLst/>
              <a:latin typeface="+mn-ea"/>
            </a:endParaRPr>
          </a:p>
          <a:p>
            <a:pPr marL="0" indent="0">
              <a:buNone/>
            </a:pPr>
            <a:r>
              <a:rPr lang="ko-KR" altLang="en-US" sz="1400" dirty="0">
                <a:latin typeface="+mn-ea"/>
              </a:rPr>
              <a:t>    </a:t>
            </a:r>
            <a:r>
              <a:rPr lang="en-US" altLang="ko-KR" sz="1400" dirty="0">
                <a:latin typeface="+mn-ea"/>
              </a:rPr>
              <a:t>○ </a:t>
            </a:r>
            <a:r>
              <a:rPr lang="ko-KR" altLang="en-US" sz="1400" dirty="0">
                <a:effectLst/>
                <a:latin typeface="+mn-ea"/>
              </a:rPr>
              <a:t>외국에서 널리 이용되고 있는 아웃소싱은 운송부문과 창고부문</a:t>
            </a:r>
            <a:r>
              <a:rPr lang="en-US" altLang="ko-KR" sz="1400" dirty="0">
                <a:effectLst/>
                <a:latin typeface="+mn-ea"/>
              </a:rPr>
              <a:t>, </a:t>
            </a:r>
            <a:r>
              <a:rPr lang="ko-KR" altLang="en-US" sz="1400" dirty="0">
                <a:effectLst/>
                <a:latin typeface="+mn-ea"/>
              </a:rPr>
              <a:t>수출입 관리</a:t>
            </a:r>
            <a:r>
              <a:rPr lang="en-US" altLang="ko-KR" sz="1400" dirty="0">
                <a:effectLst/>
                <a:latin typeface="+mn-ea"/>
              </a:rPr>
              <a:t>, </a:t>
            </a:r>
            <a:r>
              <a:rPr lang="ko-KR" altLang="en-US" sz="1400" dirty="0">
                <a:effectLst/>
                <a:latin typeface="+mn-ea"/>
              </a:rPr>
              <a:t>정보시스템 관리 등이다</a:t>
            </a:r>
            <a:r>
              <a:rPr lang="en-US" altLang="ko-KR" sz="1400" dirty="0">
                <a:effectLst/>
                <a:latin typeface="+mn-ea"/>
              </a:rPr>
              <a:t>. </a:t>
            </a:r>
            <a:r>
              <a:rPr lang="ko-KR" altLang="en-US" sz="1400" dirty="0">
                <a:effectLst/>
                <a:latin typeface="+mn-ea"/>
              </a:rPr>
              <a:t>점</a:t>
            </a:r>
            <a:endParaRPr lang="en-US" altLang="ko-KR" sz="1400" dirty="0">
              <a:effectLst/>
              <a:latin typeface="+mn-ea"/>
            </a:endParaRPr>
          </a:p>
          <a:p>
            <a:pPr marL="0" indent="0">
              <a:buNone/>
            </a:pPr>
            <a:r>
              <a:rPr lang="en-US" altLang="ko-KR" sz="1400" dirty="0">
                <a:latin typeface="+mn-ea"/>
              </a:rPr>
              <a:t>        </a:t>
            </a:r>
            <a:r>
              <a:rPr lang="ko-KR" altLang="en-US" sz="1400" dirty="0">
                <a:effectLst/>
                <a:latin typeface="+mn-ea"/>
              </a:rPr>
              <a:t>차 생산계획</a:t>
            </a:r>
            <a:r>
              <a:rPr lang="en-US" altLang="ko-KR" sz="1400" dirty="0">
                <a:effectLst/>
                <a:latin typeface="+mn-ea"/>
              </a:rPr>
              <a:t>, </a:t>
            </a:r>
            <a:r>
              <a:rPr lang="ko-KR" altLang="en-US" sz="1400" dirty="0">
                <a:effectLst/>
                <a:latin typeface="+mn-ea"/>
              </a:rPr>
              <a:t>반품</a:t>
            </a:r>
            <a:r>
              <a:rPr lang="en-US" altLang="ko-KR" sz="1400" dirty="0">
                <a:effectLst/>
                <a:latin typeface="+mn-ea"/>
              </a:rPr>
              <a:t>, </a:t>
            </a:r>
            <a:r>
              <a:rPr lang="ko-KR" altLang="en-US" sz="1400" dirty="0">
                <a:effectLst/>
                <a:latin typeface="+mn-ea"/>
              </a:rPr>
              <a:t>주문처리</a:t>
            </a:r>
            <a:r>
              <a:rPr lang="en-US" altLang="ko-KR" sz="1400" dirty="0">
                <a:effectLst/>
                <a:latin typeface="+mn-ea"/>
              </a:rPr>
              <a:t>, </a:t>
            </a:r>
            <a:r>
              <a:rPr lang="ko-KR" altLang="en-US" sz="1400" dirty="0">
                <a:effectLst/>
                <a:latin typeface="+mn-ea"/>
              </a:rPr>
              <a:t>구매관리 등으로 확산되는 추세다</a:t>
            </a:r>
            <a:r>
              <a:rPr lang="en-US" altLang="ko-KR" sz="1400" dirty="0">
                <a:effectLst/>
                <a:latin typeface="+mn-ea"/>
              </a:rPr>
              <a:t>.</a:t>
            </a:r>
          </a:p>
          <a:p>
            <a:pPr marL="0" indent="0">
              <a:buNone/>
            </a:pPr>
            <a:endParaRPr lang="en-US" altLang="ko-KR" sz="1000" b="1" dirty="0">
              <a:latin typeface="+mn-ea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ko-KR" altLang="en-US" sz="1400" dirty="0">
                <a:latin typeface="+mn-ea"/>
              </a:rPr>
              <a:t>    </a:t>
            </a:r>
            <a:r>
              <a:rPr lang="en-US" altLang="ko-KR" sz="1400" dirty="0">
                <a:latin typeface="+mn-ea"/>
              </a:rPr>
              <a:t>○ 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4PL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이란 제조업체나 유통업체 등의 </a:t>
            </a:r>
            <a:r>
              <a:rPr lang="ko-KR" altLang="en-US" sz="1400" b="0" i="0" dirty="0" err="1">
                <a:solidFill>
                  <a:srgbClr val="333333"/>
                </a:solidFill>
                <a:effectLst/>
                <a:latin typeface="+mn-ea"/>
              </a:rPr>
              <a:t>기업들로부터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 아웃소싱을 받아 물류서비스를 제공하는 전문 물류업체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(3PL)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가 자사가 부족한 부분을 보완해 줄 수 있는 정보통신사업자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, 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전문컨설팅업체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, 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다른 물류사업자 등과 제휴를 맺고 가상조직을 형성하여 공급사슬 상의 모든 물류기능에 대한 토털 솔루션을 제공하는 것으로 최근에 들어와 물류서비스를 </a:t>
            </a:r>
            <a:r>
              <a:rPr lang="ko-KR" altLang="en-US" sz="1400" b="0" i="0" dirty="0" err="1">
                <a:solidFill>
                  <a:srgbClr val="333333"/>
                </a:solidFill>
                <a:effectLst/>
                <a:latin typeface="+mn-ea"/>
              </a:rPr>
              <a:t>아웃소싱하는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 기업들이 단일계약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(ONE-STOP SERVICE)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으로 전문 물류업체로부터 공급사슬 전체를 지원하는 통합된 물류서비스를 제공받고 싶어하는 수요의 증가에 부응하기 위해 생겨난 새로운 조직형태이다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ko-KR" sz="1000" b="0" i="0" dirty="0">
              <a:solidFill>
                <a:srgbClr val="333333"/>
              </a:solidFill>
              <a:effectLst/>
              <a:latin typeface="+mn-ea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ko-KR" sz="1400" dirty="0">
                <a:solidFill>
                  <a:srgbClr val="333333"/>
                </a:solidFill>
                <a:latin typeface="+mn-ea"/>
              </a:rPr>
              <a:t>    </a:t>
            </a:r>
            <a:r>
              <a:rPr lang="en-US" altLang="ko-KR" sz="1400" dirty="0">
                <a:latin typeface="+mn-ea"/>
              </a:rPr>
              <a:t>○ 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한편 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4PL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이란 용어는 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"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앤더슨컨설팅사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"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에 의해 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"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전체적인 공급연쇄 솔루션을 제공하는 서비스 제공자와 함께 기업의 경영자원과 능력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, 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기술을 관리하고 결합하는 공급연쇄통합자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"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로 정의되면서 처음 사용되었으며 일부 컨설팅업체들은 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4PL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을 달리 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LLP(Lead Logistics Provider) 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+mn-ea"/>
              </a:rPr>
              <a:t>등으로 지칭하기도 한다</a:t>
            </a:r>
            <a:r>
              <a:rPr lang="en-US" altLang="ko-KR" sz="1400" b="0" i="0" dirty="0">
                <a:solidFill>
                  <a:srgbClr val="333333"/>
                </a:solidFill>
                <a:effectLst/>
                <a:latin typeface="+mn-ea"/>
              </a:rPr>
              <a:t>.</a:t>
            </a:r>
            <a:endParaRPr lang="en-US" altLang="ko-KR" sz="1400" b="1" dirty="0">
              <a:latin typeface="+mn-ea"/>
            </a:endParaRPr>
          </a:p>
        </p:txBody>
      </p:sp>
      <p:sp>
        <p:nvSpPr>
          <p:cNvPr id="141315" name="Rectangle 2">
            <a:extLst>
              <a:ext uri="{FF2B5EF4-FFF2-40B4-BE49-F238E27FC236}">
                <a16:creationId xmlns:a16="http://schemas.microsoft.com/office/drawing/2014/main" xmlns="" id="{DF5F35E1-7D0F-4B22-AEC9-BF744BEBBB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3200"/>
              <a:t>제</a:t>
            </a:r>
            <a:r>
              <a:rPr lang="en-US" altLang="ko-KR" sz="3200"/>
              <a:t>5</a:t>
            </a:r>
            <a:r>
              <a:rPr lang="ko-KR" altLang="en-US" sz="3200"/>
              <a:t>절 제</a:t>
            </a:r>
            <a:r>
              <a:rPr lang="en-US" altLang="ko-KR" sz="3200"/>
              <a:t>3</a:t>
            </a:r>
            <a:r>
              <a:rPr lang="ko-KR" altLang="en-US" sz="3200"/>
              <a:t>자물류 및 물류보안(</a:t>
            </a:r>
            <a:r>
              <a:rPr lang="en-US" altLang="ko-KR" sz="3200"/>
              <a:t>1</a:t>
            </a:r>
            <a:r>
              <a:rPr lang="ko-KR" altLang="en-US" sz="320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5779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3">
            <a:extLst>
              <a:ext uri="{FF2B5EF4-FFF2-40B4-BE49-F238E27FC236}">
                <a16:creationId xmlns:a16="http://schemas.microsoft.com/office/drawing/2014/main" xmlns="" id="{1C1F3BFB-A6FD-4DB1-94CC-47E7050DCB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472113"/>
          </a:xfrm>
          <a:solidFill>
            <a:srgbClr val="FFFFFF"/>
          </a:solidFill>
        </p:spPr>
        <p:txBody>
          <a:bodyPr/>
          <a:lstStyle/>
          <a:p>
            <a:pPr eaLnBrk="1" hangingPunct="1"/>
            <a:r>
              <a:rPr lang="en-US" altLang="ko-KR" sz="2000" b="1" dirty="0"/>
              <a:t>2. </a:t>
            </a:r>
            <a:r>
              <a:rPr lang="ko-KR" altLang="en-US" sz="2000" b="1" dirty="0" err="1">
                <a:latin typeface="+mj-ea"/>
                <a:ea typeface="+mj-ea"/>
              </a:rPr>
              <a:t>풀필먼트</a:t>
            </a:r>
            <a:r>
              <a:rPr lang="ko-KR" altLang="en-US" sz="2000" b="1" dirty="0">
                <a:latin typeface="+mj-ea"/>
                <a:ea typeface="+mj-ea"/>
              </a:rPr>
              <a:t> </a:t>
            </a:r>
            <a:r>
              <a:rPr lang="en-US" altLang="ko-KR" sz="2000" b="1" dirty="0">
                <a:latin typeface="+mj-ea"/>
                <a:ea typeface="+mj-ea"/>
              </a:rPr>
              <a:t>(</a:t>
            </a:r>
            <a:r>
              <a:rPr lang="en-US" altLang="ko-KR" sz="20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Fulfillment Service)</a:t>
            </a:r>
            <a:r>
              <a:rPr lang="en-US" altLang="ko-KR" sz="2000" dirty="0">
                <a:effectLst/>
                <a:latin typeface="+mj-ea"/>
                <a:ea typeface="+mj-ea"/>
              </a:rPr>
              <a:t/>
            </a:r>
            <a:br>
              <a:rPr lang="en-US" altLang="ko-KR" sz="2000" dirty="0">
                <a:effectLst/>
                <a:latin typeface="+mj-ea"/>
                <a:ea typeface="+mj-ea"/>
              </a:rPr>
            </a:br>
            <a:r>
              <a:rPr lang="ko-KR" altLang="en-US" sz="500" dirty="0"/>
              <a:t>      </a:t>
            </a:r>
            <a:endParaRPr lang="en-US" altLang="ko-KR" sz="500" dirty="0"/>
          </a:p>
          <a:p>
            <a:pPr>
              <a:lnSpc>
                <a:spcPct val="110000"/>
              </a:lnSpc>
              <a:buFontTx/>
              <a:buNone/>
            </a:pPr>
            <a:r>
              <a:rPr lang="en-US" altLang="ko-KR" sz="1600" dirty="0">
                <a:latin typeface="+mn-ea"/>
              </a:rPr>
              <a:t>○ </a:t>
            </a:r>
            <a:r>
              <a:rPr lang="ko-KR" altLang="en-US" sz="1600" dirty="0">
                <a:latin typeface="+mn-ea"/>
              </a:rPr>
              <a:t>물류 전문업체가 물건을 판매하려는 업체들의 위탁을 받아 배송과 보관</a:t>
            </a:r>
            <a:r>
              <a:rPr lang="en-US" altLang="ko-KR" sz="1600" dirty="0">
                <a:latin typeface="+mn-ea"/>
              </a:rPr>
              <a:t>, </a:t>
            </a:r>
            <a:r>
              <a:rPr lang="ko-KR" altLang="en-US" sz="1600" dirty="0">
                <a:latin typeface="+mn-ea"/>
              </a:rPr>
              <a:t>포장</a:t>
            </a:r>
            <a:r>
              <a:rPr lang="en-US" altLang="ko-KR" sz="1600" dirty="0">
                <a:latin typeface="+mn-ea"/>
              </a:rPr>
              <a:t>, </a:t>
            </a:r>
            <a:r>
              <a:rPr lang="ko-KR" altLang="en-US" sz="1600" dirty="0">
                <a:latin typeface="+mn-ea"/>
              </a:rPr>
              <a:t>배송</a:t>
            </a:r>
            <a:r>
              <a:rPr lang="en-US" altLang="ko-KR" sz="1600" dirty="0">
                <a:latin typeface="+mn-ea"/>
              </a:rPr>
              <a:t>, </a:t>
            </a:r>
            <a:r>
              <a:rPr lang="ko-KR" altLang="en-US" sz="1600" dirty="0">
                <a:latin typeface="+mn-ea"/>
              </a:rPr>
              <a:t>재고관리</a:t>
            </a:r>
            <a:r>
              <a:rPr lang="en-US" altLang="ko-KR" sz="1600" dirty="0">
                <a:latin typeface="+mn-ea"/>
              </a:rPr>
              <a:t>, </a:t>
            </a:r>
            <a:r>
              <a:rPr lang="ko-KR" altLang="en-US" sz="1600" dirty="0">
                <a:latin typeface="+mn-ea"/>
              </a:rPr>
              <a:t>교환</a:t>
            </a:r>
            <a:r>
              <a:rPr lang="en-US" altLang="ko-KR" sz="1600" dirty="0">
                <a:latin typeface="+mn-ea"/>
              </a:rPr>
              <a:t>·</a:t>
            </a:r>
            <a:r>
              <a:rPr lang="ko-KR" altLang="en-US" sz="1600" dirty="0">
                <a:latin typeface="+mn-ea"/>
              </a:rPr>
              <a:t>환불 서비스 등의 모든 과정을 담당하는 ‘물류 일괄 대행 서비스’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en-US" altLang="ko-KR" sz="1600" dirty="0">
              <a:latin typeface="+mn-ea"/>
            </a:endParaRPr>
          </a:p>
          <a:p>
            <a:pPr>
              <a:lnSpc>
                <a:spcPct val="110000"/>
              </a:lnSpc>
              <a:buNone/>
            </a:pPr>
            <a:r>
              <a:rPr lang="ko-KR" altLang="en-US" sz="1600" dirty="0">
                <a:latin typeface="+mn-ea"/>
              </a:rPr>
              <a:t>○ </a:t>
            </a:r>
            <a:r>
              <a:rPr lang="ko-KR" altLang="en-US" sz="1600" dirty="0" err="1">
                <a:solidFill>
                  <a:srgbClr val="000000"/>
                </a:solidFill>
                <a:effectLst/>
                <a:latin typeface="+mn-ea"/>
              </a:rPr>
              <a:t>풀필먼트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 서비스는 물류 전문업체가 판매자 대신 주문에 맞춰 제품을 선택하고 포장한 뒤 배</a:t>
            </a:r>
            <a:endParaRPr lang="en-US" altLang="ko-KR" sz="160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10000"/>
              </a:lnSpc>
              <a:buNone/>
            </a:pPr>
            <a:r>
              <a:rPr lang="en-US" altLang="ko-KR" sz="1600" dirty="0">
                <a:solidFill>
                  <a:srgbClr val="000000"/>
                </a:solidFill>
                <a:latin typeface="+mn-ea"/>
              </a:rPr>
              <a:t>    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송까지 마치는 방식</a:t>
            </a:r>
            <a:endParaRPr lang="en-US" altLang="ko-KR" sz="160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10000"/>
              </a:lnSpc>
              <a:buNone/>
            </a:pPr>
            <a:endParaRPr lang="en-US" altLang="ko-KR" sz="160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10000"/>
              </a:lnSpc>
              <a:buNone/>
            </a:pPr>
            <a:r>
              <a:rPr lang="ko-KR" altLang="en-US" sz="1600" dirty="0">
                <a:latin typeface="+mn-ea"/>
              </a:rPr>
              <a:t>○ 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주문한 상품이 물류창고를 거쳐 고객에게 배달 완료되기까지의 전 과정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판매 상품의 입고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보관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제품 선별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포장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배송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교환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환불서비스 제공 등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)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을 일괄 처리하는 것</a:t>
            </a:r>
            <a:endParaRPr lang="en-US" altLang="ko-KR" sz="160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10000"/>
              </a:lnSpc>
              <a:buNone/>
            </a:pPr>
            <a:endParaRPr lang="en-US" altLang="ko-KR" sz="160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10000"/>
              </a:lnSpc>
              <a:buNone/>
            </a:pPr>
            <a:r>
              <a:rPr lang="ko-KR" altLang="en-US" sz="1600" dirty="0">
                <a:latin typeface="+mn-ea"/>
              </a:rPr>
              <a:t>○ 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대표적인 예로 세계 최대 전자상거래업체인 미국 아마존이 제공하는 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FBA(Fulfillment By Amazon) 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서비스가 있는데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아마존은 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1999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년 </a:t>
            </a:r>
            <a:r>
              <a:rPr lang="ko-KR" altLang="en-US" sz="1600" dirty="0" err="1">
                <a:solidFill>
                  <a:srgbClr val="000000"/>
                </a:solidFill>
                <a:effectLst/>
                <a:latin typeface="+mn-ea"/>
              </a:rPr>
              <a:t>풀필먼트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 서비스 개념을 최초로 도입</a:t>
            </a:r>
            <a:endParaRPr lang="en-US" altLang="ko-KR" sz="160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10000"/>
              </a:lnSpc>
              <a:buNone/>
            </a:pPr>
            <a:endParaRPr lang="en-US" altLang="ko-KR" sz="160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10000"/>
              </a:lnSpc>
              <a:buNone/>
            </a:pPr>
            <a:r>
              <a:rPr lang="ko-KR" altLang="en-US" sz="1600" dirty="0">
                <a:latin typeface="+mn-ea"/>
              </a:rPr>
              <a:t>○ 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우리나라에선 </a:t>
            </a:r>
            <a:r>
              <a:rPr lang="ko-KR" altLang="en-US" sz="1600" dirty="0" err="1">
                <a:solidFill>
                  <a:srgbClr val="000000"/>
                </a:solidFill>
                <a:effectLst/>
                <a:latin typeface="+mn-ea"/>
              </a:rPr>
              <a:t>쿠팡이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2014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년 로켓배송 서비스를 본격화하면서 해당 서비스를 도입했고</a:t>
            </a:r>
            <a:r>
              <a:rPr lang="en-US" altLang="ko-KR" sz="160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dirty="0" err="1">
                <a:solidFill>
                  <a:srgbClr val="000000"/>
                </a:solidFill>
                <a:effectLst/>
                <a:latin typeface="+mn-ea"/>
              </a:rPr>
              <a:t>이베이코리아도</a:t>
            </a:r>
            <a:r>
              <a:rPr lang="ko-KR" altLang="en-US" sz="1600" dirty="0">
                <a:solidFill>
                  <a:srgbClr val="000000"/>
                </a:solidFill>
                <a:effectLst/>
                <a:latin typeface="+mn-ea"/>
              </a:rPr>
              <a:t> 해당 서비스를 제공하고 있음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en-US" altLang="ko-KR" sz="1600" dirty="0"/>
          </a:p>
        </p:txBody>
      </p:sp>
      <p:sp>
        <p:nvSpPr>
          <p:cNvPr id="142339" name="Rectangle 2">
            <a:extLst>
              <a:ext uri="{FF2B5EF4-FFF2-40B4-BE49-F238E27FC236}">
                <a16:creationId xmlns:a16="http://schemas.microsoft.com/office/drawing/2014/main" xmlns="" id="{76EE01BB-E6D0-4D98-9BC5-5E2A49607A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3200" dirty="0"/>
              <a:t>제</a:t>
            </a:r>
            <a:r>
              <a:rPr lang="en-US" altLang="ko-KR" sz="3200" dirty="0"/>
              <a:t>5</a:t>
            </a:r>
            <a:r>
              <a:rPr lang="ko-KR" altLang="en-US" sz="3200" dirty="0"/>
              <a:t>절 제</a:t>
            </a:r>
            <a:r>
              <a:rPr lang="en-US" altLang="ko-KR" sz="3200" dirty="0"/>
              <a:t>3</a:t>
            </a:r>
            <a:r>
              <a:rPr lang="ko-KR" altLang="en-US" sz="3200" dirty="0" err="1"/>
              <a:t>자물류</a:t>
            </a:r>
            <a:r>
              <a:rPr lang="ko-KR" altLang="en-US" sz="3200" dirty="0"/>
              <a:t> 및 물류보안(</a:t>
            </a:r>
            <a:r>
              <a:rPr lang="en-US" altLang="ko-KR" sz="3200" dirty="0"/>
              <a:t>2</a:t>
            </a:r>
            <a:r>
              <a:rPr lang="ko-KR" altLang="en-US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76921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>
            <a:extLst>
              <a:ext uri="{FF2B5EF4-FFF2-40B4-BE49-F238E27FC236}">
                <a16:creationId xmlns:a16="http://schemas.microsoft.com/office/drawing/2014/main" xmlns="" id="{1765DFFA-0131-460C-9700-D227B2F20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ko-KR" altLang="en-US" sz="3100" b="0" dirty="0"/>
              <a:t>리엔지니어링 </a:t>
            </a:r>
            <a:r>
              <a:rPr lang="en-US" altLang="ko-KR" sz="3100" b="0" dirty="0"/>
              <a:t>(BPR)</a:t>
            </a:r>
            <a:endParaRPr lang="en-US" altLang="ko-KR" sz="3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740FB31-3F6D-4A61-8FC3-BFA74577C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" y="113317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v"/>
              <a:defRPr kumimoji="1"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3813" indent="-40322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1163" indent="-385763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0100" indent="-3873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73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45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17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989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ko-KR" sz="2000" b="1" kern="0" dirty="0"/>
              <a:t>1. </a:t>
            </a:r>
            <a:r>
              <a:rPr lang="ko-KR" altLang="en-US" sz="2000" kern="0" dirty="0"/>
              <a:t>리엔지니어링 정의</a:t>
            </a:r>
            <a:r>
              <a:rPr lang="ko-KR" altLang="en-US" sz="2000" b="1" kern="0" dirty="0"/>
              <a:t> </a:t>
            </a:r>
            <a:endParaRPr lang="en-US" altLang="ko-KR" sz="2000" b="1" kern="0" dirty="0"/>
          </a:p>
          <a:p>
            <a:pPr lvl="1" eaLnBrk="1" hangingPunct="1">
              <a:defRPr/>
            </a:pP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1980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년대 미국 마이클 포터에 의하여 창시 됨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BPR(Business Process Reengineering)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이라고도 함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고객만족을 높이고 경쟁우위를 확립하기 위하여 비용삭감과 동시에 시장에의 대응시간 단축 그리고 품질 및 서비스 향상을 꾀하는 혁신기법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비용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(Cost),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품질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(Quality),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서비스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(Service),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신속성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(Speed)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등과 같은 주요 경영성과 지표에 있어 극적인 개선을 이루기 위해 비즈니스 프로세스를 근본적으로 다시 생각하여 완전히 새롭게 재설계하는 것 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(By Michael Hammer)</a:t>
            </a: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기존에 생각하던 기업의 부가가치 산출을 위한 활동을 완전히 새롭게 구성하는 경영혁신 기법       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(SOP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표준작업지침서 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: Standard Operating </a:t>
            </a:r>
            <a:r>
              <a:rPr lang="en-US" altLang="ko-KR" sz="1800" b="0" kern="0" spc="0" dirty="0" err="1">
                <a:solidFill>
                  <a:srgbClr val="000000"/>
                </a:solidFill>
                <a:effectLst/>
                <a:latin typeface="+mn-ea"/>
              </a:rPr>
              <a:t>Proceduress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)</a:t>
            </a:r>
          </a:p>
          <a:p>
            <a:pPr lvl="1" eaLnBrk="1" hangingPunct="1">
              <a:defRPr/>
            </a:pPr>
            <a:r>
              <a:rPr lang="ko-KR" altLang="en-US" sz="1800" b="0" kern="0" spc="0" dirty="0" err="1">
                <a:solidFill>
                  <a:srgbClr val="000000"/>
                </a:solidFill>
                <a:effectLst/>
                <a:latin typeface="+mn-ea"/>
              </a:rPr>
              <a:t>리스트럭처링과의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차이점은 급진적으로 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SOP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를 바꿈 → 더 많은 효과 기대됨</a:t>
            </a:r>
          </a:p>
          <a:p>
            <a:pPr lvl="1" eaLnBrk="1" hangingPunct="1">
              <a:defRPr/>
            </a:pPr>
            <a:endParaRPr lang="ko-KR" altLang="en-US" sz="1800" b="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ECCB953-57CD-4BED-9C33-B4BBD8304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3" y="76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72035" name="_x232834272">
            <a:extLst>
              <a:ext uri="{FF2B5EF4-FFF2-40B4-BE49-F238E27FC236}">
                <a16:creationId xmlns:a16="http://schemas.microsoft.com/office/drawing/2014/main" xmlns="" id="{44A22F60-5D57-48AC-8182-841911F58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8229"/>
            <a:ext cx="8136904" cy="20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641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3PL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vs</a:t>
            </a:r>
            <a:r>
              <a:rPr lang="ko-KR" altLang="en-US" sz="3100" b="0" dirty="0"/>
              <a:t> </a:t>
            </a:r>
            <a:r>
              <a:rPr lang="ko-KR" altLang="en-US" sz="3100" b="0" dirty="0" err="1"/>
              <a:t>풀필먼트</a:t>
            </a:r>
            <a:endParaRPr lang="en-US" altLang="ko-KR" sz="31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09C75E91-F21F-4B21-854B-A2B265DD1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2" y="1268760"/>
            <a:ext cx="9121207" cy="518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00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3PL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vs</a:t>
            </a:r>
            <a:r>
              <a:rPr lang="ko-KR" altLang="en-US" sz="3100" b="0" dirty="0"/>
              <a:t> </a:t>
            </a:r>
            <a:r>
              <a:rPr lang="ko-KR" altLang="en-US" sz="3100" b="0" dirty="0" err="1"/>
              <a:t>풀필먼트</a:t>
            </a:r>
            <a:endParaRPr lang="en-US" altLang="ko-KR" sz="31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951444C-5999-4D18-968F-786D80E66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3" y="1268760"/>
            <a:ext cx="9132647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33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3PL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vs</a:t>
            </a:r>
            <a:r>
              <a:rPr lang="ko-KR" altLang="en-US" sz="3100" b="0" dirty="0"/>
              <a:t> </a:t>
            </a:r>
            <a:r>
              <a:rPr lang="ko-KR" altLang="en-US" sz="3100" b="0" dirty="0" err="1"/>
              <a:t>풀필먼트</a:t>
            </a:r>
            <a:endParaRPr lang="en-US" altLang="ko-KR" sz="31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666C19A-B991-453C-B3D4-9CAE02FF0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8760"/>
            <a:ext cx="912329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717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3PL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vs</a:t>
            </a:r>
            <a:r>
              <a:rPr lang="ko-KR" altLang="en-US" sz="3100" b="0" dirty="0"/>
              <a:t> </a:t>
            </a:r>
            <a:r>
              <a:rPr lang="ko-KR" altLang="en-US" sz="3100" b="0" dirty="0" err="1"/>
              <a:t>풀필먼트</a:t>
            </a:r>
            <a:endParaRPr lang="en-US" altLang="ko-KR" sz="31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C88D63D-B515-42A3-A678-0BD120806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9" y="1268760"/>
            <a:ext cx="9137191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735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3PL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vs</a:t>
            </a:r>
            <a:r>
              <a:rPr lang="ko-KR" altLang="en-US" sz="3100" b="0" dirty="0"/>
              <a:t> </a:t>
            </a:r>
            <a:r>
              <a:rPr lang="ko-KR" altLang="en-US" sz="3100" b="0" dirty="0" err="1"/>
              <a:t>풀필먼트</a:t>
            </a:r>
            <a:endParaRPr lang="en-US" altLang="ko-KR" sz="31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DD81CE34-7C45-4C85-9C22-581D3F787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243012"/>
            <a:ext cx="8784976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69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3PL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vs</a:t>
            </a:r>
            <a:r>
              <a:rPr lang="ko-KR" altLang="en-US" sz="3100" b="0" dirty="0"/>
              <a:t> </a:t>
            </a:r>
            <a:r>
              <a:rPr lang="ko-KR" altLang="en-US" sz="3100" b="0" dirty="0" err="1"/>
              <a:t>풀필먼트</a:t>
            </a:r>
            <a:endParaRPr lang="en-US" altLang="ko-KR" sz="31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A18C194-BF80-40A4-BB3E-748350D7D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268760"/>
            <a:ext cx="8928992" cy="518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94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3PL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vs</a:t>
            </a:r>
            <a:r>
              <a:rPr lang="ko-KR" altLang="en-US" sz="3100" b="0" dirty="0"/>
              <a:t> </a:t>
            </a:r>
            <a:r>
              <a:rPr lang="ko-KR" altLang="en-US" sz="3100" b="0" dirty="0" err="1"/>
              <a:t>풀필먼트</a:t>
            </a:r>
            <a:endParaRPr lang="en-US" altLang="ko-KR" sz="31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92D5E9B-C292-4378-B047-211389023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7" y="1268759"/>
            <a:ext cx="8886825" cy="518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639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3PL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vs</a:t>
            </a:r>
            <a:r>
              <a:rPr lang="ko-KR" altLang="en-US" sz="3100" b="0" dirty="0"/>
              <a:t> </a:t>
            </a:r>
            <a:r>
              <a:rPr lang="ko-KR" altLang="en-US" sz="3100" b="0" dirty="0" err="1"/>
              <a:t>풀필먼트</a:t>
            </a:r>
            <a:endParaRPr lang="en-US" altLang="ko-KR" sz="31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74AAB02-3419-4783-8E7D-4826EE538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62" y="1226064"/>
            <a:ext cx="8753475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40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79F1D3CA-BE9B-4197-93D8-805D83401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7C87AF6D-CC56-4184-97CF-6D5E4CC7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en-US" altLang="ko-KR" sz="3100" b="0" dirty="0"/>
              <a:t>3PL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vs</a:t>
            </a:r>
            <a:r>
              <a:rPr lang="ko-KR" altLang="en-US" sz="3100" b="0" dirty="0"/>
              <a:t> </a:t>
            </a:r>
            <a:r>
              <a:rPr lang="ko-KR" altLang="en-US" sz="3100" b="0" dirty="0" err="1"/>
              <a:t>풀필먼트</a:t>
            </a:r>
            <a:endParaRPr lang="en-US" altLang="ko-KR" sz="31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395BCC02-2BF2-4A34-80A6-88D6244AA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87" y="1243012"/>
            <a:ext cx="8582025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5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>
            <a:extLst>
              <a:ext uri="{FF2B5EF4-FFF2-40B4-BE49-F238E27FC236}">
                <a16:creationId xmlns:a16="http://schemas.microsoft.com/office/drawing/2014/main" xmlns="" id="{1765DFFA-0131-460C-9700-D227B2F20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ko-KR" altLang="en-US" sz="3100" b="0" dirty="0"/>
              <a:t>리엔지니어링 </a:t>
            </a:r>
            <a:r>
              <a:rPr lang="en-US" altLang="ko-KR" sz="3100" b="0" dirty="0"/>
              <a:t>(BPR) 1</a:t>
            </a:r>
            <a:endParaRPr lang="en-US" altLang="ko-KR" sz="3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740FB31-3F6D-4A61-8FC3-BFA74577C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" y="113317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v"/>
              <a:defRPr kumimoji="1"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3813" indent="-40322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1163" indent="-385763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0100" indent="-3873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73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45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17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989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ko-KR" sz="2000" b="1" kern="0" dirty="0"/>
              <a:t>2. </a:t>
            </a:r>
            <a:r>
              <a:rPr lang="ko-KR" altLang="en-US" sz="2000" kern="0" dirty="0"/>
              <a:t>리엔지니어링 등장배경</a:t>
            </a:r>
            <a:r>
              <a:rPr lang="ko-KR" altLang="en-US" sz="2000" b="1" kern="0" dirty="0"/>
              <a:t> </a:t>
            </a:r>
            <a:endParaRPr lang="en-US" altLang="ko-KR" sz="2000" b="1" kern="0" dirty="0"/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기업의 외부 환경의 급속한 변화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49262" lvl="1" indent="0" eaLnBrk="1" hangingPunct="1">
              <a:buNone/>
              <a:defRPr/>
            </a:pPr>
            <a:r>
              <a:rPr lang="en-US" altLang="ko-KR" sz="1800" b="0" kern="0" dirty="0">
                <a:solidFill>
                  <a:srgbClr val="000000"/>
                </a:solidFill>
                <a:latin typeface="+mn-ea"/>
              </a:rPr>
              <a:t>      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소비자 욕구 급격하고 다양한 변화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49262" lvl="1" indent="0" eaLnBrk="1" hangingPunct="1">
              <a:buNone/>
              <a:defRPr/>
            </a:pPr>
            <a:r>
              <a:rPr lang="en-US" altLang="ko-KR" sz="1800" b="0" kern="0" dirty="0">
                <a:solidFill>
                  <a:srgbClr val="000000"/>
                </a:solidFill>
                <a:latin typeface="+mn-ea"/>
              </a:rPr>
              <a:t>      -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국제화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규제완화 등 으로 인한 경쟁 격화 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49262" lvl="1" indent="0" eaLnBrk="1" hangingPunct="1">
              <a:buNone/>
              <a:defRPr/>
            </a:pPr>
            <a:r>
              <a:rPr lang="en-US" altLang="ko-KR" sz="1800" b="0" kern="0" dirty="0">
                <a:solidFill>
                  <a:srgbClr val="000000"/>
                </a:solidFill>
                <a:latin typeface="+mn-ea"/>
              </a:rPr>
              <a:t>      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정보통신 기술 발달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49262" lvl="1" indent="0" eaLnBrk="1" hangingPunct="1">
              <a:buNone/>
              <a:defRPr/>
            </a:pP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기업의 내부 환경의 변화</a:t>
            </a:r>
            <a:endParaRPr lang="en-US" altLang="ko-KR" sz="1800" b="0" kern="0" dirty="0">
              <a:solidFill>
                <a:srgbClr val="000000"/>
              </a:solidFill>
              <a:latin typeface="+mn-ea"/>
            </a:endParaRPr>
          </a:p>
          <a:p>
            <a:pPr marL="449262" lvl="1" indent="0" eaLnBrk="1" hangingPunct="1">
              <a:buNone/>
              <a:defRPr/>
            </a:pP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      -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기업 철학의 변화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49262" lvl="1" indent="0" eaLnBrk="1" hangingPunct="1">
              <a:buNone/>
              <a:defRPr/>
            </a:pPr>
            <a:r>
              <a:rPr lang="en-US" altLang="ko-KR" sz="1800" b="0" kern="0" dirty="0">
                <a:solidFill>
                  <a:srgbClr val="000000"/>
                </a:solidFill>
                <a:latin typeface="+mn-ea"/>
              </a:rPr>
              <a:t>      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업무 흐름 속에서 정보기술 활용미비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49262" lvl="1" indent="0" eaLnBrk="1" hangingPunct="1">
              <a:buNone/>
              <a:defRPr/>
            </a:pPr>
            <a:r>
              <a:rPr lang="en-US" altLang="ko-KR" sz="1800" b="0" kern="0" dirty="0">
                <a:solidFill>
                  <a:srgbClr val="000000"/>
                </a:solidFill>
                <a:latin typeface="+mn-ea"/>
              </a:rPr>
              <a:t>      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기업운영 간접비용 증가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49262" lvl="1" indent="0" eaLnBrk="1" hangingPunct="1">
              <a:buNone/>
              <a:defRPr/>
            </a:pPr>
            <a:endParaRPr lang="en-US" altLang="ko-KR" sz="18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분업화로 인한 폐해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49262" lvl="1" indent="0" eaLnBrk="1" hangingPunct="1">
              <a:buNone/>
              <a:defRPr/>
            </a:pPr>
            <a:r>
              <a:rPr lang="en-US" altLang="ko-KR" sz="1800" b="0" kern="0" dirty="0">
                <a:solidFill>
                  <a:srgbClr val="000000"/>
                </a:solidFill>
                <a:latin typeface="+mn-ea"/>
              </a:rPr>
              <a:t>      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통제와 견제 위주의 직무계층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49262" lvl="1" indent="0" eaLnBrk="1" hangingPunct="1">
              <a:buNone/>
              <a:defRPr/>
            </a:pPr>
            <a:r>
              <a:rPr lang="en-US" altLang="ko-KR" sz="1800" b="0" kern="0" dirty="0">
                <a:solidFill>
                  <a:srgbClr val="000000"/>
                </a:solidFill>
                <a:latin typeface="+mn-ea"/>
              </a:rPr>
              <a:t>      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관료주의적 풍토로 의사소통 부재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49262" lvl="1" indent="0" eaLnBrk="1" hangingPunct="1">
              <a:buNone/>
              <a:defRPr/>
            </a:pPr>
            <a:r>
              <a:rPr lang="en-US" altLang="ko-KR" sz="1800" b="0" kern="0" dirty="0">
                <a:solidFill>
                  <a:srgbClr val="000000"/>
                </a:solidFill>
                <a:latin typeface="+mn-ea"/>
              </a:rPr>
              <a:t>      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책임소재 불명확</a:t>
            </a:r>
          </a:p>
          <a:p>
            <a:pPr lvl="1" eaLnBrk="1" hangingPunct="1">
              <a:defRPr/>
            </a:pPr>
            <a:endParaRPr lang="ko-KR" altLang="en-US" sz="1800" b="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ECCB953-57CD-4BED-9C33-B4BBD8304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3" y="76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2778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>
            <a:extLst>
              <a:ext uri="{FF2B5EF4-FFF2-40B4-BE49-F238E27FC236}">
                <a16:creationId xmlns:a16="http://schemas.microsoft.com/office/drawing/2014/main" xmlns="" id="{1765DFFA-0131-460C-9700-D227B2F20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ko-KR" altLang="en-US" sz="3100" b="0" dirty="0"/>
              <a:t>리엔지니어링 </a:t>
            </a:r>
            <a:r>
              <a:rPr lang="en-US" altLang="ko-KR" sz="3100" b="0" dirty="0"/>
              <a:t>(BPR) 2</a:t>
            </a:r>
            <a:endParaRPr lang="en-US" altLang="ko-KR" sz="3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740FB31-3F6D-4A61-8FC3-BFA74577C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" y="113317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v"/>
              <a:defRPr kumimoji="1"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3813" indent="-40322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1163" indent="-385763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0100" indent="-3873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73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45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17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989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ko-KR" sz="2000" b="1" kern="0" dirty="0"/>
              <a:t>3. </a:t>
            </a:r>
            <a:r>
              <a:rPr lang="ko-KR" altLang="en-US" sz="2000" kern="0" dirty="0"/>
              <a:t>리엔지니어링 원칙</a:t>
            </a:r>
            <a:r>
              <a:rPr lang="ko-KR" altLang="en-US" sz="2000" b="1" kern="0" dirty="0"/>
              <a:t> </a:t>
            </a:r>
            <a:endParaRPr lang="en-US" altLang="ko-KR" sz="2000" b="1" kern="0" dirty="0"/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업무를 과업중심이 아닌 결과중심으로 구성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처리 결과를 활용하는 사람이 처리 업무 수행 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정보는 발생되는 곳에서 한번만 처리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정보를 생성하는 부서가 정보를 직접 처리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병렬 처리 업무는 진행과정에서 연결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조정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의사결정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통제기능은 처리과정 내 존재</a:t>
            </a:r>
          </a:p>
          <a:p>
            <a:pPr lvl="1" eaLnBrk="1" hangingPunct="1">
              <a:defRPr/>
            </a:pPr>
            <a:endParaRPr lang="en-US" altLang="ko-KR" sz="1800" b="0" kern="0" dirty="0">
              <a:solidFill>
                <a:srgbClr val="000000"/>
              </a:solidFill>
              <a:latin typeface="+mn-ea"/>
            </a:endParaRPr>
          </a:p>
          <a:p>
            <a:pPr eaLnBrk="1" hangingPunct="1">
              <a:defRPr/>
            </a:pPr>
            <a:r>
              <a:rPr lang="en-US" altLang="ko-KR" sz="2000" kern="0" dirty="0"/>
              <a:t>4</a:t>
            </a:r>
            <a:r>
              <a:rPr lang="en-US" altLang="ko-KR" sz="2000" b="1" kern="0" dirty="0"/>
              <a:t>. BPR </a:t>
            </a:r>
            <a:r>
              <a:rPr lang="ko-KR" altLang="en-US" sz="2000" b="1" kern="0" dirty="0"/>
              <a:t>도입 시 고려 사항 </a:t>
            </a:r>
            <a:endParaRPr lang="en-US" altLang="ko-KR" sz="2000" b="1" kern="0" dirty="0"/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최고경영자의 적극적 개입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전사적인 공감대 확대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추진 주체의 올바른 구성</a:t>
            </a:r>
          </a:p>
          <a:p>
            <a:pPr lvl="1" eaLnBrk="1" hangingPunct="1">
              <a:defRPr/>
            </a:pPr>
            <a:endParaRPr lang="en-US" altLang="ko-KR" sz="18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defRPr/>
            </a:pPr>
            <a:endParaRPr lang="ko-KR" altLang="en-US" sz="1800" b="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ECCB953-57CD-4BED-9C33-B4BBD8304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3" y="76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4748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>
            <a:extLst>
              <a:ext uri="{FF2B5EF4-FFF2-40B4-BE49-F238E27FC236}">
                <a16:creationId xmlns:a16="http://schemas.microsoft.com/office/drawing/2014/main" xmlns="" id="{1765DFFA-0131-460C-9700-D227B2F20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ko-KR" altLang="en-US" sz="3100" b="0" dirty="0"/>
              <a:t>리엔지니어링 </a:t>
            </a:r>
            <a:r>
              <a:rPr lang="en-US" altLang="ko-KR" sz="3100" b="0" dirty="0"/>
              <a:t>(BPR) 3</a:t>
            </a:r>
            <a:endParaRPr lang="en-US" altLang="ko-KR" sz="3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740FB31-3F6D-4A61-8FC3-BFA74577C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" y="113317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v"/>
              <a:defRPr kumimoji="1"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3813" indent="-40322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1163" indent="-385763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0100" indent="-3873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73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45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17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989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ko-KR" sz="2000" kern="0" dirty="0"/>
              <a:t>5</a:t>
            </a:r>
            <a:r>
              <a:rPr lang="en-US" altLang="ko-KR" sz="2000" b="1" kern="0" dirty="0"/>
              <a:t>. </a:t>
            </a:r>
            <a:r>
              <a:rPr lang="ko-KR" altLang="en-US" sz="2000" kern="0" dirty="0"/>
              <a:t>리엔지니어링</a:t>
            </a:r>
            <a:r>
              <a:rPr lang="en-US" altLang="ko-KR" sz="2000" kern="0" dirty="0"/>
              <a:t>(BPR)</a:t>
            </a:r>
            <a:r>
              <a:rPr lang="ko-KR" altLang="en-US" sz="2000" kern="0" dirty="0"/>
              <a:t> 성공요소 </a:t>
            </a:r>
            <a:r>
              <a:rPr lang="en-US" altLang="ko-KR" sz="2000" kern="0" dirty="0"/>
              <a:t>(12</a:t>
            </a:r>
            <a:r>
              <a:rPr lang="ko-KR" altLang="en-US" sz="2000" kern="0" dirty="0"/>
              <a:t>가지 </a:t>
            </a:r>
            <a:r>
              <a:rPr lang="en-US" altLang="ko-KR" sz="2000" kern="0" dirty="0"/>
              <a:t>-1)</a:t>
            </a:r>
            <a:r>
              <a:rPr lang="ko-KR" altLang="en-US" sz="2000" b="1" kern="0" dirty="0"/>
              <a:t> </a:t>
            </a:r>
            <a:endParaRPr lang="en-US" altLang="ko-KR" sz="2000" b="1" kern="0" dirty="0"/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관리자층의 지원과 참여</a:t>
            </a: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조직의 관리자층이 리엔지니어링에 대한 열의를 가지고 지속적인 지원과 참여를 함</a:t>
            </a:r>
          </a:p>
          <a:p>
            <a:pPr lvl="2" eaLnBrk="1" hangingPunct="1">
              <a:lnSpc>
                <a:spcPct val="110000"/>
              </a:lnSpc>
            </a:pPr>
            <a:endParaRPr lang="en-US" altLang="ko-KR" sz="16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 err="1">
                <a:solidFill>
                  <a:srgbClr val="000000"/>
                </a:solidFill>
                <a:effectLst/>
                <a:latin typeface="+mn-ea"/>
              </a:rPr>
              <a:t>비젼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및 명확한 목표설정</a:t>
            </a: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관리자층이 조직의 전략적 </a:t>
            </a:r>
            <a:r>
              <a:rPr lang="ko-KR" altLang="en-US" sz="1600" b="0" kern="0" spc="0" dirty="0" err="1">
                <a:solidFill>
                  <a:srgbClr val="000000"/>
                </a:solidFill>
                <a:effectLst/>
                <a:latin typeface="+mn-ea"/>
              </a:rPr>
              <a:t>비젼과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 리엔지니어링의 명확한 목표를 설정함</a:t>
            </a:r>
          </a:p>
          <a:p>
            <a:pPr lvl="2" eaLnBrk="1" hangingPunct="1">
              <a:lnSpc>
                <a:spcPct val="110000"/>
              </a:lnSpc>
            </a:pPr>
            <a:endParaRPr lang="en-US" altLang="ko-KR" sz="16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적절한 프로세스의 범위</a:t>
            </a:r>
            <a:endParaRPr lang="en-US" altLang="ko-KR" sz="1800" dirty="0"/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리엔지니어링을 계획하고 실행하는데 있어서 적절한 프로세스의 범위를 설정함</a:t>
            </a:r>
          </a:p>
          <a:p>
            <a:pPr lvl="2" eaLnBrk="1" hangingPunct="1">
              <a:lnSpc>
                <a:spcPct val="110000"/>
              </a:lnSpc>
            </a:pPr>
            <a:endParaRPr lang="en-US" altLang="ko-KR" sz="16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추진전담조직의 역할</a:t>
            </a: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리엔지니어링 프로젝트를 효율적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효과적으로 추진하기 위한 전담 조직의 역할을 설정함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en-US" altLang="ko-KR" sz="1600" b="0" kern="0" dirty="0">
                <a:solidFill>
                  <a:srgbClr val="000000"/>
                </a:solidFill>
                <a:latin typeface="+mn-ea"/>
              </a:rPr>
              <a:t>TF)</a:t>
            </a:r>
            <a:endParaRPr lang="ko-KR" altLang="en-US" sz="16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2" eaLnBrk="1" hangingPunct="1">
              <a:lnSpc>
                <a:spcPct val="110000"/>
              </a:lnSpc>
            </a:pP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신 업무 프로세스의 적용</a:t>
            </a:r>
            <a:endParaRPr lang="en-US" altLang="ko-KR" sz="1800" dirty="0"/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리엔지니어링을 통하여 설계된 업무프로세스를 현업에 새롭게 적용하도록 유도함</a:t>
            </a:r>
            <a:endParaRPr lang="ko-KR" altLang="en-US" sz="1800" b="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ECCB953-57CD-4BED-9C33-B4BBD8304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3" y="76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8231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>
            <a:extLst>
              <a:ext uri="{FF2B5EF4-FFF2-40B4-BE49-F238E27FC236}">
                <a16:creationId xmlns:a16="http://schemas.microsoft.com/office/drawing/2014/main" xmlns="" id="{1765DFFA-0131-460C-9700-D227B2F20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ko-KR" altLang="en-US" sz="3100" b="0" dirty="0"/>
              <a:t>리엔지니어링 </a:t>
            </a:r>
            <a:r>
              <a:rPr lang="en-US" altLang="ko-KR" sz="3100" b="0" dirty="0"/>
              <a:t>(BPR) 4</a:t>
            </a:r>
            <a:endParaRPr lang="en-US" altLang="ko-KR" sz="3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740FB31-3F6D-4A61-8FC3-BFA74577C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" y="113317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v"/>
              <a:defRPr kumimoji="1"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3813" indent="-40322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1163" indent="-385763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0100" indent="-3873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73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45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17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989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ko-KR" sz="2000" kern="0" dirty="0"/>
              <a:t>5</a:t>
            </a:r>
            <a:r>
              <a:rPr lang="en-US" altLang="ko-KR" sz="2000" b="1" kern="0" dirty="0"/>
              <a:t>. </a:t>
            </a:r>
            <a:r>
              <a:rPr lang="ko-KR" altLang="en-US" sz="2000" kern="0" dirty="0"/>
              <a:t>리엔지니어링</a:t>
            </a:r>
            <a:r>
              <a:rPr lang="en-US" altLang="ko-KR" sz="2000" kern="0" dirty="0"/>
              <a:t>(BPR)</a:t>
            </a:r>
            <a:r>
              <a:rPr lang="ko-KR" altLang="en-US" sz="2000" kern="0" dirty="0"/>
              <a:t> 성공요소 </a:t>
            </a:r>
            <a:r>
              <a:rPr lang="en-US" altLang="ko-KR" sz="2000" kern="0" dirty="0"/>
              <a:t>(12</a:t>
            </a:r>
            <a:r>
              <a:rPr lang="ko-KR" altLang="en-US" sz="2000" kern="0" dirty="0"/>
              <a:t>가지 </a:t>
            </a:r>
            <a:r>
              <a:rPr lang="en-US" altLang="ko-KR" sz="2000" kern="0" dirty="0"/>
              <a:t>-2)</a:t>
            </a:r>
            <a:r>
              <a:rPr lang="ko-KR" altLang="en-US" sz="2000" b="1" kern="0" dirty="0"/>
              <a:t> </a:t>
            </a:r>
            <a:endParaRPr lang="en-US" altLang="ko-KR" sz="2000" b="1" kern="0" dirty="0"/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조직의 혁신</a:t>
            </a:r>
            <a:endParaRPr lang="en-US" altLang="ko-KR" sz="1800" dirty="0">
              <a:latin typeface="+mn-ea"/>
            </a:endParaRP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리엔지니어링의 결과를 실행하도록 업무조직의 신설이나 폐지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통합 등으로 조직형태를 변형시키거나 적정인원의 재배치를 통하여 업무처리의 효율화를 도모함</a:t>
            </a:r>
          </a:p>
          <a:p>
            <a:pPr lvl="2" eaLnBrk="1" hangingPunct="1">
              <a:lnSpc>
                <a:spcPct val="110000"/>
              </a:lnSpc>
            </a:pPr>
            <a:endParaRPr lang="en-US" altLang="ko-KR" sz="12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정보기술의 활용</a:t>
            </a:r>
            <a:endParaRPr lang="en-US" altLang="ko-KR" sz="1800" dirty="0"/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리엔지니어링 수행 시 다양한 정보기술을 활용함</a:t>
            </a:r>
          </a:p>
          <a:p>
            <a:pPr lvl="2" eaLnBrk="1" hangingPunct="1">
              <a:lnSpc>
                <a:spcPct val="110000"/>
              </a:lnSpc>
            </a:pPr>
            <a:endParaRPr lang="en-US" altLang="ko-KR" sz="12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경영전략과 정보전략의 연계</a:t>
            </a:r>
            <a:endParaRPr lang="en-US" altLang="ko-KR" sz="1800" dirty="0"/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경영전략과 정보전략 간의 연계에 의하여 리엔지니어링의 실행이 추진됨</a:t>
            </a:r>
          </a:p>
          <a:p>
            <a:pPr lvl="2" eaLnBrk="1" hangingPunct="1">
              <a:lnSpc>
                <a:spcPct val="110000"/>
              </a:lnSpc>
            </a:pPr>
            <a:endParaRPr lang="en-US" altLang="ko-KR" sz="15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변화관리</a:t>
            </a:r>
            <a:endParaRPr lang="en-US" altLang="ko-KR" sz="1800" dirty="0"/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리엔지니어링으로 인한 변화관리의 필요성을 인식하고 그에 따른 대책을 마련함</a:t>
            </a:r>
            <a:endParaRPr lang="en-US" altLang="ko-KR" sz="1600" dirty="0"/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15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보상 및 교육</a:t>
            </a:r>
            <a:endParaRPr lang="en-US" altLang="ko-KR" sz="1800" dirty="0"/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리엔지니어링 추진 팀과 리엔지니어링에 적극적으로 참여하는 조직구성원들에 대한 적절한 보상 및 교육을 실시함</a:t>
            </a:r>
            <a:endParaRPr lang="ko-KR" altLang="en-US" sz="1800" b="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ECCB953-57CD-4BED-9C33-B4BBD8304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3" y="76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9972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>
            <a:extLst>
              <a:ext uri="{FF2B5EF4-FFF2-40B4-BE49-F238E27FC236}">
                <a16:creationId xmlns:a16="http://schemas.microsoft.com/office/drawing/2014/main" xmlns="" id="{1765DFFA-0131-460C-9700-D227B2F20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ko-KR" altLang="en-US" sz="3100" b="0" dirty="0"/>
              <a:t>리엔지니어링 </a:t>
            </a:r>
            <a:r>
              <a:rPr lang="en-US" altLang="ko-KR" sz="3100" b="0" dirty="0"/>
              <a:t>(BPR) 5</a:t>
            </a:r>
            <a:endParaRPr lang="en-US" altLang="ko-KR" sz="3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740FB31-3F6D-4A61-8FC3-BFA74577C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" y="113317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v"/>
              <a:defRPr kumimoji="1"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3813" indent="-40322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1163" indent="-385763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0100" indent="-3873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73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45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17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989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ko-KR" sz="2000" kern="0" dirty="0"/>
              <a:t>5</a:t>
            </a:r>
            <a:r>
              <a:rPr lang="en-US" altLang="ko-KR" sz="2000" b="1" kern="0" dirty="0"/>
              <a:t>. </a:t>
            </a:r>
            <a:r>
              <a:rPr lang="ko-KR" altLang="en-US" sz="2000" kern="0" dirty="0"/>
              <a:t>리엔지니어링</a:t>
            </a:r>
            <a:r>
              <a:rPr lang="en-US" altLang="ko-KR" sz="2000" kern="0" dirty="0"/>
              <a:t>(BPR)</a:t>
            </a:r>
            <a:r>
              <a:rPr lang="ko-KR" altLang="en-US" sz="2000" kern="0" dirty="0"/>
              <a:t> 성공요소 </a:t>
            </a:r>
            <a:r>
              <a:rPr lang="en-US" altLang="ko-KR" sz="2000" kern="0" dirty="0"/>
              <a:t>(12</a:t>
            </a:r>
            <a:r>
              <a:rPr lang="ko-KR" altLang="en-US" sz="2000" kern="0" dirty="0"/>
              <a:t>가지 </a:t>
            </a:r>
            <a:r>
              <a:rPr lang="en-US" altLang="ko-KR" sz="2000" kern="0" dirty="0"/>
              <a:t>-3)</a:t>
            </a:r>
            <a:r>
              <a:rPr lang="ko-KR" altLang="en-US" sz="2000" b="1" kern="0" dirty="0"/>
              <a:t> </a:t>
            </a:r>
            <a:endParaRPr lang="en-US" altLang="ko-KR" sz="2000" b="1" kern="0" dirty="0"/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적절한 리엔지니어링의 방법론</a:t>
            </a:r>
            <a:endParaRPr lang="en-US" altLang="ko-KR" sz="1800" dirty="0">
              <a:latin typeface="+mn-ea"/>
            </a:endParaRP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리엔지니어링의 실행과 관련하여 기술적인 전문지식방법론 또는 노하우를 활용함 </a:t>
            </a:r>
            <a:endParaRPr lang="en-US" altLang="ko-KR" sz="16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2" eaLnBrk="1" hangingPunct="1">
              <a:lnSpc>
                <a:spcPct val="110000"/>
              </a:lnSpc>
            </a:pPr>
            <a:endParaRPr lang="en-US" altLang="ko-KR" sz="16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리엔지니어링 성과 측정</a:t>
            </a:r>
            <a:endParaRPr lang="en-US" altLang="ko-KR" sz="1800" dirty="0">
              <a:latin typeface="+mn-ea"/>
            </a:endParaRP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리엔지니어링 성과를 명확하게 측정할 수 있는 기준을 설정하고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리엔지니어링 이후 초기 추진목표의 달성여부를 점검함과 동시에 계속적으로 필요사항을 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follow-up(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후속조치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) 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함</a:t>
            </a:r>
            <a:endParaRPr lang="ko-KR" altLang="en-US" sz="1800" b="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ECCB953-57CD-4BED-9C33-B4BBD8304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3" y="76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209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>
            <a:extLst>
              <a:ext uri="{FF2B5EF4-FFF2-40B4-BE49-F238E27FC236}">
                <a16:creationId xmlns:a16="http://schemas.microsoft.com/office/drawing/2014/main" xmlns="" id="{1765DFFA-0131-460C-9700-D227B2F20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ko-KR" altLang="en-US" sz="3100" b="0" dirty="0" err="1"/>
              <a:t>리스트럭처링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(Re-Structuring) 1</a:t>
            </a:r>
            <a:endParaRPr lang="en-US" altLang="ko-KR" sz="3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740FB31-3F6D-4A61-8FC3-BFA74577C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2553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v"/>
              <a:defRPr kumimoji="1"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3813" indent="-40322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1163" indent="-385763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0100" indent="-3873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73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45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17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989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ko-KR" sz="2000" b="1" kern="0" dirty="0"/>
              <a:t>1. </a:t>
            </a:r>
            <a:r>
              <a:rPr lang="ko-KR" altLang="en-US" sz="2000" kern="0" dirty="0" err="1"/>
              <a:t>리스트럭처링</a:t>
            </a:r>
            <a:r>
              <a:rPr lang="ko-KR" altLang="en-US" sz="2000" kern="0" dirty="0"/>
              <a:t> 정의</a:t>
            </a:r>
            <a:r>
              <a:rPr lang="ko-KR" altLang="en-US" sz="2000" b="1" kern="0" dirty="0"/>
              <a:t> </a:t>
            </a:r>
            <a:endParaRPr lang="en-US" altLang="ko-KR" sz="2000" b="1" kern="0" dirty="0"/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기업 비전을 구체화하기 위해 계획</a:t>
            </a:r>
            <a:r>
              <a:rPr lang="ko-KR" altLang="en-US" sz="1800" b="0" kern="0" dirty="0">
                <a:solidFill>
                  <a:srgbClr val="000000"/>
                </a:solidFill>
                <a:latin typeface="+mn-ea"/>
              </a:rPr>
              <a:t>되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고 의도된 급진적 사업 구조조정 전략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endParaRPr lang="en-US" altLang="ko-KR" sz="5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기업이 생존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성장해 나가기 위해 기업의 미래상인 비전을 사업구조 차원에서 구체화 시키는 경영혁신 기법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endParaRPr lang="en-US" altLang="ko-KR" sz="5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미래변화를 예측하여 어떤 사업을 주력사업으로 하고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어떤 사업부를 축소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철수하고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또 어떤 신규사업으로 새로이 진입 할 것인지를 결정하고 더 나아가 중복사업을 통합함으로써 사업 구조를 개혁하는 것을 의미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endParaRPr lang="en-US" altLang="ko-KR" sz="18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defRPr/>
            </a:pPr>
            <a:endParaRPr lang="en-US" altLang="ko-KR" sz="1000" b="0" kern="0" dirty="0">
              <a:solidFill>
                <a:srgbClr val="000000"/>
              </a:solidFill>
              <a:latin typeface="+mn-ea"/>
            </a:endParaRPr>
          </a:p>
          <a:p>
            <a:pPr eaLnBrk="1" hangingPunct="1">
              <a:defRPr/>
            </a:pPr>
            <a:r>
              <a:rPr lang="en-US" altLang="ko-KR" sz="2000" kern="0" dirty="0"/>
              <a:t>2</a:t>
            </a:r>
            <a:r>
              <a:rPr lang="en-US" altLang="ko-KR" sz="2000" b="1" kern="0" dirty="0"/>
              <a:t>. </a:t>
            </a:r>
            <a:r>
              <a:rPr lang="ko-KR" altLang="en-US" sz="2000" kern="0" dirty="0" err="1"/>
              <a:t>리스트럭처링</a:t>
            </a:r>
            <a:r>
              <a:rPr lang="ko-KR" altLang="en-US" sz="2000" kern="0" dirty="0"/>
              <a:t> 목적</a:t>
            </a:r>
            <a:r>
              <a:rPr lang="ko-KR" altLang="en-US" sz="2000" b="1" kern="0" dirty="0"/>
              <a:t> </a:t>
            </a:r>
            <a:endParaRPr lang="en-US" altLang="ko-KR" sz="2000" b="1" kern="0" dirty="0"/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경쟁력 있는 사업구조를 새로이 형성하고 기업 전체의 경쟁력을 제고 시키기 위해 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endParaRPr lang="en-US" altLang="ko-KR" sz="5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기업을 혁신하고 더 나아가 기업체질을 바꾸기 위해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endParaRPr lang="en-US" altLang="ko-KR" sz="5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시대조류에 대응한 신규사업으로의 진입을 계획적으로 추진하기 위해</a:t>
            </a:r>
            <a:endParaRPr lang="en-US" altLang="ko-KR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endParaRPr lang="en-US" altLang="ko-KR" sz="5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현재수입과 미래수익의 균형을 맞추고</a:t>
            </a:r>
            <a:r>
              <a:rPr lang="en-US" altLang="ko-KR" sz="18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전체사원에게 건전한 위기의식을 제고 시키며 이에 따라 기업의 경영체질을 강화 시키기 위해</a:t>
            </a:r>
          </a:p>
          <a:p>
            <a:pPr lvl="1" eaLnBrk="1" hangingPunct="1">
              <a:defRPr/>
            </a:pPr>
            <a:endParaRPr lang="ko-KR" altLang="en-US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1" eaLnBrk="1" hangingPunct="1">
              <a:defRPr/>
            </a:pPr>
            <a:endParaRPr lang="en-US" altLang="ko-KR" sz="1800" b="0" kern="0" dirty="0"/>
          </a:p>
          <a:p>
            <a:pPr lvl="1" eaLnBrk="1" hangingPunct="1">
              <a:defRPr/>
            </a:pPr>
            <a:endParaRPr lang="en-US" altLang="ko-KR" sz="1800" b="1" kern="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19369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>
            <a:extLst>
              <a:ext uri="{FF2B5EF4-FFF2-40B4-BE49-F238E27FC236}">
                <a16:creationId xmlns:a16="http://schemas.microsoft.com/office/drawing/2014/main" xmlns="" id="{1765DFFA-0131-460C-9700-D227B2F20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058025" cy="720725"/>
          </a:xfrm>
        </p:spPr>
        <p:txBody>
          <a:bodyPr/>
          <a:lstStyle/>
          <a:p>
            <a:pPr eaLnBrk="1" hangingPunct="1"/>
            <a:r>
              <a:rPr lang="ko-KR" altLang="en-US" sz="3100" b="0" dirty="0" err="1"/>
              <a:t>리스트럭처링</a:t>
            </a:r>
            <a:r>
              <a:rPr lang="ko-KR" altLang="en-US" sz="3100" b="0" dirty="0"/>
              <a:t> </a:t>
            </a:r>
            <a:r>
              <a:rPr lang="en-US" altLang="ko-KR" sz="3100" b="0" dirty="0"/>
              <a:t>(Re-Structuring) 2</a:t>
            </a:r>
            <a:endParaRPr lang="en-US" altLang="ko-KR" sz="3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740FB31-3F6D-4A61-8FC3-BFA74577C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" y="1133178"/>
            <a:ext cx="9144000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v"/>
              <a:defRPr kumimoji="1"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3813" indent="-403225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1163" indent="-385763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0100" indent="-3873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73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45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17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98900" indent="-387350" algn="l" rtl="0" fontAlgn="base" latinLnBrk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defRPr kumimoji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ko-KR" sz="2000" b="1" kern="0" dirty="0"/>
              <a:t>3. </a:t>
            </a:r>
            <a:r>
              <a:rPr lang="ko-KR" altLang="en-US" sz="2000" kern="0" dirty="0" err="1"/>
              <a:t>리스트럭처링</a:t>
            </a:r>
            <a:r>
              <a:rPr lang="ko-KR" altLang="en-US" sz="2000" kern="0" dirty="0"/>
              <a:t> 구분</a:t>
            </a:r>
            <a:r>
              <a:rPr lang="ko-KR" altLang="en-US" sz="2000" b="1" kern="0" dirty="0"/>
              <a:t> </a:t>
            </a:r>
            <a:endParaRPr lang="en-US" altLang="ko-KR" sz="2000" b="1" kern="0" dirty="0"/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적극적 </a:t>
            </a:r>
            <a:r>
              <a:rPr lang="ko-KR" altLang="en-US" sz="1800" b="0" kern="0" spc="0" dirty="0" err="1">
                <a:solidFill>
                  <a:srgbClr val="000000"/>
                </a:solidFill>
                <a:effectLst/>
                <a:latin typeface="+mn-ea"/>
              </a:rPr>
              <a:t>리스트럭처링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환경변화에 대응하여 미래지향적인 주력사업을 선정하고 경쟁력을 </a:t>
            </a:r>
            <a:r>
              <a:rPr lang="ko-KR" altLang="en-US" sz="1600" b="0" kern="0" spc="0" dirty="0" err="1">
                <a:solidFill>
                  <a:srgbClr val="000000"/>
                </a:solidFill>
                <a:effectLst/>
                <a:latin typeface="+mn-ea"/>
              </a:rPr>
              <a:t>제고시키기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 위해 신규사업으로의 다각화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국내외 타기업과의 전략적 제휴 등을 통하여 사업구조를 적극적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공격적으로 개혁하는 것</a:t>
            </a:r>
          </a:p>
          <a:p>
            <a:pPr lvl="2" eaLnBrk="1" hangingPunct="1">
              <a:lnSpc>
                <a:spcPct val="110000"/>
              </a:lnSpc>
            </a:pPr>
            <a:endParaRPr lang="en-US" altLang="ko-KR" sz="8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소극적 </a:t>
            </a:r>
            <a:r>
              <a:rPr lang="ko-KR" altLang="en-US" sz="1800" b="0" kern="0" spc="0" dirty="0" err="1">
                <a:solidFill>
                  <a:srgbClr val="000000"/>
                </a:solidFill>
                <a:effectLst/>
                <a:latin typeface="+mn-ea"/>
              </a:rPr>
              <a:t>리스트럭처링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endParaRPr lang="en-US" altLang="ko-KR" sz="1800" dirty="0"/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주력사업의 경쟁력을 회복시키기 위해 수익성이나 성장성이 낮은 사업을 축소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철수하고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중복사업을 통폐합하며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공장재편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인원감축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합리화 등을 추구하는 것과 같이 방어적인 </a:t>
            </a:r>
            <a:r>
              <a:rPr lang="ko-KR" altLang="en-US" sz="1600" b="0" kern="0" spc="0" dirty="0" err="1">
                <a:solidFill>
                  <a:srgbClr val="000000"/>
                </a:solidFill>
                <a:effectLst/>
                <a:latin typeface="+mn-ea"/>
              </a:rPr>
              <a:t>리스트럭처링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</a:p>
          <a:p>
            <a:pPr lvl="2" eaLnBrk="1" hangingPunct="1">
              <a:lnSpc>
                <a:spcPct val="110000"/>
              </a:lnSpc>
            </a:pPr>
            <a:endParaRPr lang="en-US" altLang="ko-KR" sz="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eaLnBrk="1" hangingPunct="1">
              <a:defRPr/>
            </a:pPr>
            <a:r>
              <a:rPr lang="en-US" altLang="ko-KR" sz="2000" kern="0" dirty="0"/>
              <a:t>4</a:t>
            </a:r>
            <a:r>
              <a:rPr lang="en-US" altLang="ko-KR" sz="2000" b="1" kern="0" dirty="0"/>
              <a:t>. </a:t>
            </a:r>
            <a:r>
              <a:rPr lang="ko-KR" altLang="en-US" sz="2000" kern="0" dirty="0" err="1"/>
              <a:t>리스트럭처링</a:t>
            </a:r>
            <a:r>
              <a:rPr lang="ko-KR" altLang="en-US" sz="2000" kern="0" dirty="0"/>
              <a:t> 종류</a:t>
            </a:r>
            <a:r>
              <a:rPr lang="ko-KR" altLang="en-US" sz="2000" b="1" kern="0" dirty="0"/>
              <a:t> </a:t>
            </a:r>
            <a:endParaRPr lang="en-US" altLang="ko-KR" sz="2000" b="1" kern="0" dirty="0"/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조직 </a:t>
            </a:r>
            <a:r>
              <a:rPr lang="ko-KR" altLang="en-US" sz="1800" b="0" kern="0" spc="0" dirty="0" err="1">
                <a:solidFill>
                  <a:srgbClr val="000000"/>
                </a:solidFill>
                <a:effectLst/>
                <a:latin typeface="+mn-ea"/>
              </a:rPr>
              <a:t>리스트럭처링</a:t>
            </a:r>
            <a:r>
              <a:rPr lang="ko-KR" altLang="en-US" sz="1800" b="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각 조직에 있는 유사한 부문을 통폐합하여 조직의 효율성을 높이고 의사결정 단계를 간단하게 줄이는 조직구조 재설계</a:t>
            </a:r>
          </a:p>
          <a:p>
            <a:pPr lvl="2" eaLnBrk="1" hangingPunct="1">
              <a:lnSpc>
                <a:spcPct val="110000"/>
              </a:lnSpc>
            </a:pPr>
            <a:endParaRPr lang="en-US" altLang="ko-KR" sz="800" b="0" kern="0" dirty="0">
              <a:solidFill>
                <a:srgbClr val="000000"/>
              </a:solidFill>
              <a:latin typeface="+mn-ea"/>
            </a:endParaRPr>
          </a:p>
          <a:p>
            <a:pPr lvl="1" eaLnBrk="1" hangingPunct="1">
              <a:lnSpc>
                <a:spcPct val="110000"/>
              </a:lnSpc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인력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굴림" panose="020B0600000101010101" pitchFamily="50" charset="-127"/>
                <a:ea typeface="굴림" panose="020B0600000101010101" pitchFamily="50" charset="-127"/>
              </a:rPr>
              <a:t>리스트럭처링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lvl="2" eaLnBrk="1" hangingPunct="1">
              <a:lnSpc>
                <a:spcPct val="110000"/>
              </a:lnSpc>
            </a:pP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필요한 직무 및 인력과 필요 없는 직무 및 인력에 대해 정리해고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임금조정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전환배치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파견</a:t>
            </a:r>
            <a:r>
              <a:rPr lang="en-US" altLang="ko-KR" sz="1600" b="0" kern="0" spc="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600" b="0" kern="0" spc="0" dirty="0">
                <a:solidFill>
                  <a:srgbClr val="000000"/>
                </a:solidFill>
                <a:effectLst/>
                <a:latin typeface="+mn-ea"/>
              </a:rPr>
              <a:t>명예퇴직 등</a:t>
            </a:r>
          </a:p>
          <a:p>
            <a:pPr lvl="2" eaLnBrk="1" hangingPunct="1">
              <a:lnSpc>
                <a:spcPct val="110000"/>
              </a:lnSpc>
            </a:pPr>
            <a:endParaRPr lang="ko-KR" altLang="en-US" sz="1800" b="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lvl="2" eaLnBrk="1" hangingPunct="1">
              <a:lnSpc>
                <a:spcPct val="110000"/>
              </a:lnSpc>
            </a:pPr>
            <a:endParaRPr lang="ko-KR" altLang="en-US" sz="1800" b="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ECCB953-57CD-4BED-9C33-B4BBD8304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3" y="76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8430403"/>
      </p:ext>
    </p:extLst>
  </p:cSld>
  <p:clrMapOvr>
    <a:masterClrMapping/>
  </p:clrMapOvr>
</p:sld>
</file>

<file path=ppt/theme/theme1.xml><?xml version="1.0" encoding="utf-8"?>
<a:theme xmlns:a="http://schemas.openxmlformats.org/drawingml/2006/main" name="경영">
  <a:themeElements>
    <a:clrScheme name="경영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경영">
      <a:majorFont>
        <a:latin typeface="굴림"/>
        <a:ea typeface="굴림"/>
        <a:cs typeface="굴림"/>
      </a:majorFont>
      <a:minorFont>
        <a:latin typeface="굴림"/>
        <a:ea typeface="굴림"/>
        <a:cs typeface="굴림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경영 1">
        <a:dk1>
          <a:srgbClr val="000000"/>
        </a:dk1>
        <a:lt1>
          <a:srgbClr val="FFFFFF"/>
        </a:lt1>
        <a:dk2>
          <a:srgbClr val="CC6600"/>
        </a:dk2>
        <a:lt2>
          <a:srgbClr val="F5B363"/>
        </a:lt2>
        <a:accent1>
          <a:srgbClr val="EB933B"/>
        </a:accent1>
        <a:accent2>
          <a:srgbClr val="F3C917"/>
        </a:accent2>
        <a:accent3>
          <a:srgbClr val="FFFFFF"/>
        </a:accent3>
        <a:accent4>
          <a:srgbClr val="000000"/>
        </a:accent4>
        <a:accent5>
          <a:srgbClr val="F3C8AF"/>
        </a:accent5>
        <a:accent6>
          <a:srgbClr val="DCB614"/>
        </a:accent6>
        <a:hlink>
          <a:srgbClr val="BB9321"/>
        </a:hlink>
        <a:folHlink>
          <a:srgbClr val="F1E7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2">
        <a:dk1>
          <a:srgbClr val="000000"/>
        </a:dk1>
        <a:lt1>
          <a:srgbClr val="FFFFFF"/>
        </a:lt1>
        <a:dk2>
          <a:srgbClr val="7EA93F"/>
        </a:dk2>
        <a:lt2>
          <a:srgbClr val="C1D078"/>
        </a:lt2>
        <a:accent1>
          <a:srgbClr val="A3BC5E"/>
        </a:accent1>
        <a:accent2>
          <a:srgbClr val="DEA866"/>
        </a:accent2>
        <a:accent3>
          <a:srgbClr val="FFFFFF"/>
        </a:accent3>
        <a:accent4>
          <a:srgbClr val="000000"/>
        </a:accent4>
        <a:accent5>
          <a:srgbClr val="CEDAB6"/>
        </a:accent5>
        <a:accent6>
          <a:srgbClr val="C9985C"/>
        </a:accent6>
        <a:hlink>
          <a:srgbClr val="B65A22"/>
        </a:hlink>
        <a:folHlink>
          <a:srgbClr val="EACB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3">
        <a:dk1>
          <a:srgbClr val="000000"/>
        </a:dk1>
        <a:lt1>
          <a:srgbClr val="FFFFFF"/>
        </a:lt1>
        <a:dk2>
          <a:srgbClr val="D56755"/>
        </a:dk2>
        <a:lt2>
          <a:srgbClr val="F6C6C6"/>
        </a:lt2>
        <a:accent1>
          <a:srgbClr val="EC9780"/>
        </a:accent1>
        <a:accent2>
          <a:srgbClr val="ECA958"/>
        </a:accent2>
        <a:accent3>
          <a:srgbClr val="FFFFFF"/>
        </a:accent3>
        <a:accent4>
          <a:srgbClr val="000000"/>
        </a:accent4>
        <a:accent5>
          <a:srgbClr val="F4C9C0"/>
        </a:accent5>
        <a:accent6>
          <a:srgbClr val="D6994F"/>
        </a:accent6>
        <a:hlink>
          <a:srgbClr val="D97131"/>
        </a:hlink>
        <a:folHlink>
          <a:srgbClr val="F7CD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4">
        <a:dk1>
          <a:srgbClr val="000000"/>
        </a:dk1>
        <a:lt1>
          <a:srgbClr val="FFFFFF"/>
        </a:lt1>
        <a:dk2>
          <a:srgbClr val="990000"/>
        </a:dk2>
        <a:lt2>
          <a:srgbClr val="FDBDBB"/>
        </a:lt2>
        <a:accent1>
          <a:srgbClr val="DC4E4E"/>
        </a:accent1>
        <a:accent2>
          <a:srgbClr val="5984EF"/>
        </a:accent2>
        <a:accent3>
          <a:srgbClr val="FFFFFF"/>
        </a:accent3>
        <a:accent4>
          <a:srgbClr val="000000"/>
        </a:accent4>
        <a:accent5>
          <a:srgbClr val="EBB2B2"/>
        </a:accent5>
        <a:accent6>
          <a:srgbClr val="5077D9"/>
        </a:accent6>
        <a:hlink>
          <a:srgbClr val="1E44AE"/>
        </a:hlink>
        <a:folHlink>
          <a:srgbClr val="BDD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5">
        <a:dk1>
          <a:srgbClr val="000000"/>
        </a:dk1>
        <a:lt1>
          <a:srgbClr val="FFFFFF"/>
        </a:lt1>
        <a:dk2>
          <a:srgbClr val="1475A6"/>
        </a:dk2>
        <a:lt2>
          <a:srgbClr val="B9D4F7"/>
        </a:lt2>
        <a:accent1>
          <a:srgbClr val="69B0D7"/>
        </a:accent1>
        <a:accent2>
          <a:srgbClr val="51C5BF"/>
        </a:accent2>
        <a:accent3>
          <a:srgbClr val="FFFFFF"/>
        </a:accent3>
        <a:accent4>
          <a:srgbClr val="000000"/>
        </a:accent4>
        <a:accent5>
          <a:srgbClr val="B9D4E8"/>
        </a:accent5>
        <a:accent6>
          <a:srgbClr val="49B2AD"/>
        </a:accent6>
        <a:hlink>
          <a:srgbClr val="2F8C93"/>
        </a:hlink>
        <a:folHlink>
          <a:srgbClr val="9BE7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6">
        <a:dk1>
          <a:srgbClr val="000000"/>
        </a:dk1>
        <a:lt1>
          <a:srgbClr val="FFFFFF"/>
        </a:lt1>
        <a:dk2>
          <a:srgbClr val="A60000"/>
        </a:dk2>
        <a:lt2>
          <a:srgbClr val="FDC4C3"/>
        </a:lt2>
        <a:accent1>
          <a:srgbClr val="DB664F"/>
        </a:accent1>
        <a:accent2>
          <a:srgbClr val="76BAD2"/>
        </a:accent2>
        <a:accent3>
          <a:srgbClr val="FFFFFF"/>
        </a:accent3>
        <a:accent4>
          <a:srgbClr val="000000"/>
        </a:accent4>
        <a:accent5>
          <a:srgbClr val="EAB8B2"/>
        </a:accent5>
        <a:accent6>
          <a:srgbClr val="6AA8BE"/>
        </a:accent6>
        <a:hlink>
          <a:srgbClr val="30789C"/>
        </a:hlink>
        <a:folHlink>
          <a:srgbClr val="BCDAF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7">
        <a:dk1>
          <a:srgbClr val="000000"/>
        </a:dk1>
        <a:lt1>
          <a:srgbClr val="FFFFFF"/>
        </a:lt1>
        <a:dk2>
          <a:srgbClr val="B57901"/>
        </a:dk2>
        <a:lt2>
          <a:srgbClr val="FFE149"/>
        </a:lt2>
        <a:accent1>
          <a:srgbClr val="F3BF01"/>
        </a:accent1>
        <a:accent2>
          <a:srgbClr val="F37C0F"/>
        </a:accent2>
        <a:accent3>
          <a:srgbClr val="FFFFFF"/>
        </a:accent3>
        <a:accent4>
          <a:srgbClr val="000000"/>
        </a:accent4>
        <a:accent5>
          <a:srgbClr val="F8DCAA"/>
        </a:accent5>
        <a:accent6>
          <a:srgbClr val="DC700C"/>
        </a:accent6>
        <a:hlink>
          <a:srgbClr val="C35219"/>
        </a:hlink>
        <a:folHlink>
          <a:srgbClr val="EEC1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경영 8">
        <a:dk1>
          <a:srgbClr val="000000"/>
        </a:dk1>
        <a:lt1>
          <a:srgbClr val="FFFFFF"/>
        </a:lt1>
        <a:dk2>
          <a:srgbClr val="777777"/>
        </a:dk2>
        <a:lt2>
          <a:srgbClr val="DDDDDD"/>
        </a:lt2>
        <a:accent1>
          <a:srgbClr val="B2B2B2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878787"/>
        </a:accent6>
        <a:hlink>
          <a:srgbClr val="777777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28007</TotalTime>
  <Words>2688</Words>
  <Application>Microsoft Office PowerPoint</Application>
  <PresentationFormat>오버헤드</PresentationFormat>
  <Paragraphs>394</Paragraphs>
  <Slides>28</Slides>
  <Notes>28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6" baseType="lpstr">
      <vt:lpstr>Roboto</vt:lpstr>
      <vt:lpstr>굴림</vt:lpstr>
      <vt:lpstr>맑은 고딕</vt:lpstr>
      <vt:lpstr>함초롬바탕</vt:lpstr>
      <vt:lpstr>Arial</vt:lpstr>
      <vt:lpstr>Times New Roman</vt:lpstr>
      <vt:lpstr>Wingdings</vt:lpstr>
      <vt:lpstr>경영</vt:lpstr>
      <vt:lpstr>총괄적 추가자료</vt:lpstr>
      <vt:lpstr>리엔지니어링 (BPR)</vt:lpstr>
      <vt:lpstr>리엔지니어링 (BPR) 1</vt:lpstr>
      <vt:lpstr>리엔지니어링 (BPR) 2</vt:lpstr>
      <vt:lpstr>리엔지니어링 (BPR) 3</vt:lpstr>
      <vt:lpstr>리엔지니어링 (BPR) 4</vt:lpstr>
      <vt:lpstr>리엔지니어링 (BPR) 5</vt:lpstr>
      <vt:lpstr>리스트럭처링 (Re-Structuring) 1</vt:lpstr>
      <vt:lpstr>리스트럭처링 (Re-Structuring) 2</vt:lpstr>
      <vt:lpstr>리스트럭처링 (Re-Structuring) 3</vt:lpstr>
      <vt:lpstr>제2절 물류의 개념 및 목적(1)</vt:lpstr>
      <vt:lpstr>4대 정보시스템</vt:lpstr>
      <vt:lpstr>4대 정보시스템</vt:lpstr>
      <vt:lpstr>4대 정보시스템</vt:lpstr>
      <vt:lpstr>4대 정보시스템</vt:lpstr>
      <vt:lpstr>Benetton</vt:lpstr>
      <vt:lpstr>Benetton</vt:lpstr>
      <vt:lpstr>제5절 제3자물류 및 물류보안(1)</vt:lpstr>
      <vt:lpstr>제5절 제3자물류 및 물류보안(2)</vt:lpstr>
      <vt:lpstr>3PL vs 풀필먼트</vt:lpstr>
      <vt:lpstr>3PL vs 풀필먼트</vt:lpstr>
      <vt:lpstr>3PL vs 풀필먼트</vt:lpstr>
      <vt:lpstr>3PL vs 풀필먼트</vt:lpstr>
      <vt:lpstr>3PL vs 풀필먼트</vt:lpstr>
      <vt:lpstr>3PL vs 풀필먼트</vt:lpstr>
      <vt:lpstr>3PL vs 풀필먼트</vt:lpstr>
      <vt:lpstr>3PL vs 풀필먼트</vt:lpstr>
      <vt:lpstr>3PL vs 풀필먼트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물류정보시스템</dc:title>
  <dc:creator>정하은</dc:creator>
  <cp:lastModifiedBy>user</cp:lastModifiedBy>
  <cp:revision>1092</cp:revision>
  <cp:lastPrinted>1997-02-26T15:00:00Z</cp:lastPrinted>
  <dcterms:created xsi:type="dcterms:W3CDTF">1999-04-10T06:05:50Z</dcterms:created>
  <dcterms:modified xsi:type="dcterms:W3CDTF">2022-09-19T06:26:22Z</dcterms:modified>
</cp:coreProperties>
</file>